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Agrandir" charset="1" panose="00000500000000000000"/>
      <p:regular r:id="rId18"/>
    </p:embeddedFont>
    <p:embeddedFont>
      <p:font typeface="Dekko" charset="1" panose="00000500000000000000"/>
      <p:regular r:id="rId19"/>
    </p:embeddedFont>
    <p:embeddedFont>
      <p:font typeface="Playwrite US Modern" charset="1" panose="00000000000000000000"/>
      <p:regular r:id="rId20"/>
    </p:embeddedFont>
    <p:embeddedFont>
      <p:font typeface="Leckerli One" charset="1" panose="02000503000000020003"/>
      <p:regular r:id="rId21"/>
    </p:embeddedFont>
    <p:embeddedFont>
      <p:font typeface="Canva Sans Bold" charset="1" panose="020B0803030501040103"/>
      <p:regular r:id="rId22"/>
    </p:embeddedFont>
    <p:embeddedFont>
      <p:font typeface="DM Sans" charset="1" panose="00000000000000000000"/>
      <p:regular r:id="rId23"/>
    </p:embeddedFont>
    <p:embeddedFont>
      <p:font typeface="Canva Sans" charset="1" panose="020B0503030501040103"/>
      <p:regular r:id="rId24"/>
    </p:embeddedFont>
    <p:embeddedFont>
      <p:font typeface="Bebas Neue Bold" charset="1" panose="020B0606020202050201"/>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2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E3137"/>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329272" y="1094456"/>
            <a:ext cx="25697900" cy="5777671"/>
          </a:xfrm>
          <a:custGeom>
            <a:avLst/>
            <a:gdLst/>
            <a:ahLst/>
            <a:cxnLst/>
            <a:rect r="r" b="b" t="t" l="l"/>
            <a:pathLst>
              <a:path h="5777671" w="25697900">
                <a:moveTo>
                  <a:pt x="0" y="0"/>
                </a:moveTo>
                <a:lnTo>
                  <a:pt x="25697900" y="0"/>
                </a:lnTo>
                <a:lnTo>
                  <a:pt x="25697900" y="5777671"/>
                </a:lnTo>
                <a:lnTo>
                  <a:pt x="0" y="57776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704513" y="5833362"/>
            <a:ext cx="4445540" cy="4453638"/>
          </a:xfrm>
          <a:custGeom>
            <a:avLst/>
            <a:gdLst/>
            <a:ahLst/>
            <a:cxnLst/>
            <a:rect r="r" b="b" t="t" l="l"/>
            <a:pathLst>
              <a:path h="4453638" w="4445540">
                <a:moveTo>
                  <a:pt x="0" y="0"/>
                </a:moveTo>
                <a:lnTo>
                  <a:pt x="4445541" y="0"/>
                </a:lnTo>
                <a:lnTo>
                  <a:pt x="4445541" y="4453638"/>
                </a:lnTo>
                <a:lnTo>
                  <a:pt x="0" y="44536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939345" y="205744"/>
            <a:ext cx="13790568" cy="4937756"/>
          </a:xfrm>
          <a:prstGeom prst="rect">
            <a:avLst/>
          </a:prstGeom>
        </p:spPr>
        <p:txBody>
          <a:bodyPr anchor="t" rtlCol="false" tIns="0" lIns="0" bIns="0" rIns="0">
            <a:spAutoFit/>
          </a:bodyPr>
          <a:lstStyle/>
          <a:p>
            <a:pPr algn="ctr">
              <a:lnSpc>
                <a:spcPts val="9149"/>
              </a:lnSpc>
            </a:pPr>
            <a:r>
              <a:rPr lang="en-US" sz="9149">
                <a:solidFill>
                  <a:srgbClr val="B9F200"/>
                </a:solidFill>
                <a:latin typeface="Agrandir"/>
                <a:ea typeface="Agrandir"/>
                <a:cs typeface="Agrandir"/>
                <a:sym typeface="Agrandir"/>
              </a:rPr>
              <a:t>Agoda: </a:t>
            </a:r>
          </a:p>
          <a:p>
            <a:pPr algn="ctr">
              <a:lnSpc>
                <a:spcPts val="9149"/>
              </a:lnSpc>
            </a:pPr>
            <a:r>
              <a:rPr lang="en-US" sz="9149">
                <a:solidFill>
                  <a:srgbClr val="B9F200"/>
                </a:solidFill>
                <a:latin typeface="Agrandir"/>
                <a:ea typeface="Agrandir"/>
                <a:cs typeface="Agrandir"/>
                <a:sym typeface="Agrandir"/>
              </a:rPr>
              <a:t>Optimizing Urgency Messaging to Boost Bookings.</a:t>
            </a:r>
          </a:p>
        </p:txBody>
      </p:sp>
      <p:sp>
        <p:nvSpPr>
          <p:cNvPr name="TextBox 5" id="5"/>
          <p:cNvSpPr txBox="true"/>
          <p:nvPr/>
        </p:nvSpPr>
        <p:spPr>
          <a:xfrm rot="0">
            <a:off x="3281004" y="5435796"/>
            <a:ext cx="11143927" cy="1315086"/>
          </a:xfrm>
          <a:prstGeom prst="rect">
            <a:avLst/>
          </a:prstGeom>
        </p:spPr>
        <p:txBody>
          <a:bodyPr anchor="t" rtlCol="false" tIns="0" lIns="0" bIns="0" rIns="0">
            <a:spAutoFit/>
          </a:bodyPr>
          <a:lstStyle/>
          <a:p>
            <a:pPr algn="l" marL="0" indent="0" lvl="0">
              <a:lnSpc>
                <a:spcPts val="4809"/>
              </a:lnSpc>
              <a:spcBef>
                <a:spcPct val="0"/>
              </a:spcBef>
            </a:pPr>
            <a:r>
              <a:rPr lang="en-US" sz="3699">
                <a:solidFill>
                  <a:srgbClr val="FFFFFF"/>
                </a:solidFill>
                <a:latin typeface="Agrandir"/>
                <a:ea typeface="Agrandir"/>
                <a:cs typeface="Agrandir"/>
                <a:sym typeface="Agrandir"/>
              </a:rPr>
              <a:t>Analyze price trends and implement urgency messaging to increase booking conversion rates.</a:t>
            </a:r>
          </a:p>
        </p:txBody>
      </p:sp>
      <p:sp>
        <p:nvSpPr>
          <p:cNvPr name="TextBox 6" id="6"/>
          <p:cNvSpPr txBox="true"/>
          <p:nvPr/>
        </p:nvSpPr>
        <p:spPr>
          <a:xfrm rot="0">
            <a:off x="298283" y="7647283"/>
            <a:ext cx="12831123" cy="1924686"/>
          </a:xfrm>
          <a:prstGeom prst="rect">
            <a:avLst/>
          </a:prstGeom>
        </p:spPr>
        <p:txBody>
          <a:bodyPr anchor="t" rtlCol="false" tIns="0" lIns="0" bIns="0" rIns="0">
            <a:spAutoFit/>
          </a:bodyPr>
          <a:lstStyle/>
          <a:p>
            <a:pPr algn="l" marL="0" indent="0" lvl="0">
              <a:lnSpc>
                <a:spcPts val="4809"/>
              </a:lnSpc>
              <a:spcBef>
                <a:spcPct val="0"/>
              </a:spcBef>
            </a:pPr>
            <a:r>
              <a:rPr lang="en-US" sz="3699">
                <a:solidFill>
                  <a:srgbClr val="FFFFFF"/>
                </a:solidFill>
                <a:latin typeface="Agrandir"/>
                <a:ea typeface="Agrandir"/>
                <a:cs typeface="Agrandir"/>
                <a:sym typeface="Agrandir"/>
              </a:rPr>
              <a:t> 📌 Key Goal:  Identify price movement patterns and booking behavior to create data-driven urgency messaging strategies.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E3137"/>
        </a:solidFill>
      </p:bgPr>
    </p:bg>
    <p:spTree>
      <p:nvGrpSpPr>
        <p:cNvPr id="1" name=""/>
        <p:cNvGrpSpPr/>
        <p:nvPr/>
      </p:nvGrpSpPr>
      <p:grpSpPr>
        <a:xfrm>
          <a:off x="0" y="0"/>
          <a:ext cx="0" cy="0"/>
          <a:chOff x="0" y="0"/>
          <a:chExt cx="0" cy="0"/>
        </a:xfrm>
      </p:grpSpPr>
      <p:sp>
        <p:nvSpPr>
          <p:cNvPr name="TextBox 2" id="2"/>
          <p:cNvSpPr txBox="true"/>
          <p:nvPr/>
        </p:nvSpPr>
        <p:spPr>
          <a:xfrm rot="0">
            <a:off x="5996761" y="933450"/>
            <a:ext cx="6294477" cy="887095"/>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Playwrite US Modern"/>
                <a:ea typeface="Playwrite US Modern"/>
                <a:cs typeface="Playwrite US Modern"/>
                <a:sym typeface="Playwrite US Modern"/>
              </a:rPr>
              <a:t>Recommendations:</a:t>
            </a:r>
          </a:p>
        </p:txBody>
      </p:sp>
      <p:sp>
        <p:nvSpPr>
          <p:cNvPr name="Freeform 3" id="3"/>
          <p:cNvSpPr/>
          <p:nvPr/>
        </p:nvSpPr>
        <p:spPr>
          <a:xfrm flipH="false" flipV="false" rot="0">
            <a:off x="3755154" y="422594"/>
            <a:ext cx="1644977" cy="1644977"/>
          </a:xfrm>
          <a:custGeom>
            <a:avLst/>
            <a:gdLst/>
            <a:ahLst/>
            <a:cxnLst/>
            <a:rect r="r" b="b" t="t" l="l"/>
            <a:pathLst>
              <a:path h="1644977" w="1644977">
                <a:moveTo>
                  <a:pt x="0" y="0"/>
                </a:moveTo>
                <a:lnTo>
                  <a:pt x="1644978" y="0"/>
                </a:lnTo>
                <a:lnTo>
                  <a:pt x="1644978" y="1644977"/>
                </a:lnTo>
                <a:lnTo>
                  <a:pt x="0" y="16449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429727" y="2485351"/>
            <a:ext cx="15810523" cy="7164501"/>
          </a:xfrm>
          <a:prstGeom prst="rect">
            <a:avLst/>
          </a:prstGeom>
        </p:spPr>
        <p:txBody>
          <a:bodyPr anchor="t" rtlCol="false" tIns="0" lIns="0" bIns="0" rIns="0">
            <a:spAutoFit/>
          </a:bodyPr>
          <a:lstStyle/>
          <a:p>
            <a:pPr algn="ctr">
              <a:lnSpc>
                <a:spcPts val="4127"/>
              </a:lnSpc>
            </a:pPr>
            <a:r>
              <a:rPr lang="en-US" sz="2948">
                <a:solidFill>
                  <a:srgbClr val="FFFFFF"/>
                </a:solidFill>
                <a:latin typeface="Dekko"/>
                <a:ea typeface="Dekko"/>
                <a:cs typeface="Dekko"/>
                <a:sym typeface="Dekko"/>
              </a:rPr>
              <a:t>Insights from Data:</a:t>
            </a:r>
          </a:p>
          <a:p>
            <a:pPr algn="l">
              <a:lnSpc>
                <a:spcPts val="3174"/>
              </a:lnSpc>
            </a:pPr>
            <a:r>
              <a:rPr lang="en-US" sz="2267">
                <a:solidFill>
                  <a:srgbClr val="FFFFFF"/>
                </a:solidFill>
                <a:latin typeface="DM Sans"/>
                <a:ea typeface="DM Sans"/>
                <a:cs typeface="DM Sans"/>
                <a:sym typeface="DM Sans"/>
              </a:rPr>
              <a:t>1. </a:t>
            </a:r>
            <a:r>
              <a:rPr lang="en-US" sz="2267">
                <a:solidFill>
                  <a:srgbClr val="FFFFFF"/>
                </a:solidFill>
                <a:latin typeface="DM Sans"/>
                <a:ea typeface="DM Sans"/>
                <a:cs typeface="DM Sans"/>
                <a:sym typeface="DM Sans"/>
              </a:rPr>
              <a:t>Seasonal promotions can enhance conversion rates.</a:t>
            </a:r>
          </a:p>
          <a:p>
            <a:pPr algn="l">
              <a:lnSpc>
                <a:spcPts val="3174"/>
              </a:lnSpc>
            </a:pPr>
            <a:r>
              <a:rPr lang="en-US" sz="2267">
                <a:solidFill>
                  <a:srgbClr val="FFFFFF"/>
                </a:solidFill>
                <a:latin typeface="DM Sans"/>
                <a:ea typeface="DM Sans"/>
                <a:cs typeface="DM Sans"/>
                <a:sym typeface="DM Sans"/>
              </a:rPr>
              <a:t>2.  </a:t>
            </a:r>
            <a:r>
              <a:rPr lang="en-US" sz="2267">
                <a:solidFill>
                  <a:srgbClr val="FFFFFF"/>
                </a:solidFill>
                <a:latin typeface="DM Sans"/>
                <a:ea typeface="DM Sans"/>
                <a:cs typeface="DM Sans"/>
                <a:sym typeface="DM Sans"/>
              </a:rPr>
              <a:t>Urgency messages should be more targeted toward shorter lead times.</a:t>
            </a:r>
          </a:p>
          <a:p>
            <a:pPr algn="l">
              <a:lnSpc>
                <a:spcPts val="3174"/>
              </a:lnSpc>
            </a:pPr>
            <a:r>
              <a:rPr lang="en-US" sz="2267">
                <a:solidFill>
                  <a:srgbClr val="FFFFFF"/>
                </a:solidFill>
                <a:latin typeface="DM Sans"/>
                <a:ea typeface="DM Sans"/>
                <a:cs typeface="DM Sans"/>
                <a:sym typeface="DM Sans"/>
              </a:rPr>
              <a:t>3. </a:t>
            </a:r>
            <a:r>
              <a:rPr lang="en-US" sz="2267">
                <a:solidFill>
                  <a:srgbClr val="FFFFFF"/>
                </a:solidFill>
                <a:latin typeface="DM Sans"/>
                <a:ea typeface="DM Sans"/>
                <a:cs typeface="DM Sans"/>
                <a:sym typeface="DM Sans"/>
              </a:rPr>
              <a:t>Discounts should be tested on properties with lower bookings (as seen in the accommodation type analysis).</a:t>
            </a:r>
          </a:p>
          <a:p>
            <a:pPr algn="ctr">
              <a:lnSpc>
                <a:spcPts val="3311"/>
              </a:lnSpc>
            </a:pPr>
          </a:p>
          <a:p>
            <a:pPr algn="ctr">
              <a:lnSpc>
                <a:spcPts val="4127"/>
              </a:lnSpc>
            </a:pPr>
            <a:r>
              <a:rPr lang="en-US" sz="2948">
                <a:solidFill>
                  <a:srgbClr val="FFFFFF"/>
                </a:solidFill>
                <a:latin typeface="Dekko"/>
                <a:ea typeface="Dekko"/>
                <a:cs typeface="Dekko"/>
                <a:sym typeface="Dekko"/>
              </a:rPr>
              <a:t>Additional Strategies to Consider:</a:t>
            </a:r>
          </a:p>
          <a:p>
            <a:pPr algn="l">
              <a:lnSpc>
                <a:spcPts val="3034"/>
              </a:lnSpc>
            </a:pPr>
            <a:r>
              <a:rPr lang="en-US" sz="2167">
                <a:solidFill>
                  <a:srgbClr val="FFFFFF"/>
                </a:solidFill>
                <a:latin typeface="DM Sans"/>
                <a:ea typeface="DM Sans"/>
                <a:cs typeface="DM Sans"/>
                <a:sym typeface="DM Sans"/>
              </a:rPr>
              <a:t>1. </a:t>
            </a:r>
            <a:r>
              <a:rPr lang="en-US" sz="2167">
                <a:solidFill>
                  <a:srgbClr val="FFFFFF"/>
                </a:solidFill>
                <a:latin typeface="DM Sans"/>
                <a:ea typeface="DM Sans"/>
                <a:cs typeface="DM Sans"/>
                <a:sym typeface="DM Sans"/>
              </a:rPr>
              <a:t>Personalized messaging based on customer behavior can drive engagement.</a:t>
            </a:r>
          </a:p>
          <a:p>
            <a:pPr algn="l">
              <a:lnSpc>
                <a:spcPts val="3034"/>
              </a:lnSpc>
            </a:pPr>
            <a:r>
              <a:rPr lang="en-US" sz="2167">
                <a:solidFill>
                  <a:srgbClr val="FFFFFF"/>
                </a:solidFill>
                <a:latin typeface="DM Sans"/>
                <a:ea typeface="DM Sans"/>
                <a:cs typeface="DM Sans"/>
                <a:sym typeface="DM Sans"/>
              </a:rPr>
              <a:t>2. </a:t>
            </a:r>
            <a:r>
              <a:rPr lang="en-US" sz="2167">
                <a:solidFill>
                  <a:srgbClr val="FFFFFF"/>
                </a:solidFill>
                <a:latin typeface="DM Sans"/>
                <a:ea typeface="DM Sans"/>
                <a:cs typeface="DM Sans"/>
                <a:sym typeface="DM Sans"/>
              </a:rPr>
              <a:t>Recommending similar properties based on past booking data may improve conversions.</a:t>
            </a:r>
          </a:p>
          <a:p>
            <a:pPr algn="l">
              <a:lnSpc>
                <a:spcPts val="3174"/>
              </a:lnSpc>
            </a:pPr>
          </a:p>
          <a:p>
            <a:pPr algn="ctr">
              <a:lnSpc>
                <a:spcPts val="4127"/>
              </a:lnSpc>
            </a:pPr>
            <a:r>
              <a:rPr lang="en-US" sz="2948">
                <a:solidFill>
                  <a:srgbClr val="FFFFFF"/>
                </a:solidFill>
                <a:latin typeface="Dekko"/>
                <a:ea typeface="Dekko"/>
                <a:cs typeface="Dekko"/>
                <a:sym typeface="Dekko"/>
              </a:rPr>
              <a:t>Validation Through A/B Testing:</a:t>
            </a:r>
          </a:p>
          <a:p>
            <a:pPr algn="l">
              <a:lnSpc>
                <a:spcPts val="3034"/>
              </a:lnSpc>
            </a:pPr>
            <a:r>
              <a:rPr lang="en-US" sz="2167">
                <a:solidFill>
                  <a:srgbClr val="FFFFFF"/>
                </a:solidFill>
                <a:latin typeface="DM Sans"/>
                <a:ea typeface="DM Sans"/>
                <a:cs typeface="DM Sans"/>
                <a:sym typeface="DM Sans"/>
              </a:rPr>
              <a:t>*</a:t>
            </a:r>
            <a:r>
              <a:rPr lang="en-US" sz="2167">
                <a:solidFill>
                  <a:srgbClr val="FFFFFF"/>
                </a:solidFill>
                <a:latin typeface="DM Sans"/>
                <a:ea typeface="DM Sans"/>
                <a:cs typeface="DM Sans"/>
                <a:sym typeface="DM Sans"/>
              </a:rPr>
              <a:t>Variant A (Control Group): No urgency message.</a:t>
            </a:r>
          </a:p>
          <a:p>
            <a:pPr algn="l">
              <a:lnSpc>
                <a:spcPts val="3034"/>
              </a:lnSpc>
            </a:pPr>
            <a:r>
              <a:rPr lang="en-US" sz="2167">
                <a:solidFill>
                  <a:srgbClr val="FFFFFF"/>
                </a:solidFill>
                <a:latin typeface="DM Sans"/>
                <a:ea typeface="DM Sans"/>
                <a:cs typeface="DM Sans"/>
                <a:sym typeface="DM Sans"/>
              </a:rPr>
              <a:t>*</a:t>
            </a:r>
            <a:r>
              <a:rPr lang="en-US" sz="2167">
                <a:solidFill>
                  <a:srgbClr val="FFFFFF"/>
                </a:solidFill>
                <a:latin typeface="DM Sans"/>
                <a:ea typeface="DM Sans"/>
                <a:cs typeface="DM Sans"/>
                <a:sym typeface="DM Sans"/>
              </a:rPr>
              <a:t>Variant B (Test Group): Display urgency messages.</a:t>
            </a:r>
          </a:p>
          <a:p>
            <a:pPr algn="l">
              <a:lnSpc>
                <a:spcPts val="3034"/>
              </a:lnSpc>
            </a:pPr>
            <a:r>
              <a:rPr lang="en-US" sz="2167">
                <a:solidFill>
                  <a:srgbClr val="FFFFFF"/>
                </a:solidFill>
                <a:latin typeface="DM Sans"/>
                <a:ea typeface="DM Sans"/>
                <a:cs typeface="DM Sans"/>
                <a:sym typeface="DM Sans"/>
              </a:rPr>
              <a:t>*</a:t>
            </a:r>
            <a:r>
              <a:rPr lang="en-US" sz="2167">
                <a:solidFill>
                  <a:srgbClr val="FFFFFF"/>
                </a:solidFill>
                <a:latin typeface="DM Sans"/>
                <a:ea typeface="DM Sans"/>
                <a:cs typeface="DM Sans"/>
                <a:sym typeface="DM Sans"/>
              </a:rPr>
              <a:t>Success Metrics: Conversion rate uplift, reduced time-to-booking, and increased revenue per booking.</a:t>
            </a:r>
          </a:p>
          <a:p>
            <a:pPr algn="l">
              <a:lnSpc>
                <a:spcPts val="3174"/>
              </a:lnSpc>
            </a:pPr>
          </a:p>
          <a:p>
            <a:pPr algn="ctr">
              <a:lnSpc>
                <a:spcPts val="4154"/>
              </a:lnSpc>
            </a:pPr>
            <a:r>
              <a:rPr lang="en-US" sz="2967">
                <a:solidFill>
                  <a:srgbClr val="FFFFFF"/>
                </a:solidFill>
                <a:latin typeface="Dekko"/>
                <a:ea typeface="Dekko"/>
                <a:cs typeface="Dekko"/>
                <a:sym typeface="Dekko"/>
              </a:rPr>
              <a:t>Other Options:</a:t>
            </a:r>
          </a:p>
          <a:p>
            <a:pPr algn="l" marL="467986" indent="-233993" lvl="1">
              <a:lnSpc>
                <a:spcPts val="3034"/>
              </a:lnSpc>
              <a:buAutoNum type="arabicPeriod" startAt="1"/>
            </a:pPr>
            <a:r>
              <a:rPr lang="en-US" sz="2167">
                <a:solidFill>
                  <a:srgbClr val="FFFFFF"/>
                </a:solidFill>
                <a:latin typeface="DM Sans"/>
                <a:ea typeface="DM Sans"/>
                <a:cs typeface="DM Sans"/>
                <a:sym typeface="DM Sans"/>
              </a:rPr>
              <a:t>Customer Feedback</a:t>
            </a:r>
          </a:p>
          <a:p>
            <a:pPr algn="l">
              <a:lnSpc>
                <a:spcPts val="3034"/>
              </a:lnSpc>
            </a:pPr>
            <a:r>
              <a:rPr lang="en-US" sz="2167">
                <a:solidFill>
                  <a:srgbClr val="FFFFFF"/>
                </a:solidFill>
                <a:latin typeface="DM Sans"/>
                <a:ea typeface="DM Sans"/>
                <a:cs typeface="DM Sans"/>
                <a:sym typeface="DM Sans"/>
              </a:rPr>
              <a:t>    2. </a:t>
            </a:r>
            <a:r>
              <a:rPr lang="en-US" sz="2167">
                <a:solidFill>
                  <a:srgbClr val="FFFFFF"/>
                </a:solidFill>
                <a:latin typeface="DM Sans"/>
                <a:ea typeface="DM Sans"/>
                <a:cs typeface="DM Sans"/>
                <a:sym typeface="DM Sans"/>
              </a:rPr>
              <a:t>Survey Insights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1E3137"/>
        </a:solidFill>
      </p:bgPr>
    </p:bg>
    <p:spTree>
      <p:nvGrpSpPr>
        <p:cNvPr id="1" name=""/>
        <p:cNvGrpSpPr/>
        <p:nvPr/>
      </p:nvGrpSpPr>
      <p:grpSpPr>
        <a:xfrm>
          <a:off x="0" y="0"/>
          <a:ext cx="0" cy="0"/>
          <a:chOff x="0" y="0"/>
          <a:chExt cx="0" cy="0"/>
        </a:xfrm>
      </p:grpSpPr>
      <p:sp>
        <p:nvSpPr>
          <p:cNvPr name="TextBox 2" id="2"/>
          <p:cNvSpPr txBox="true"/>
          <p:nvPr/>
        </p:nvSpPr>
        <p:spPr>
          <a:xfrm rot="0">
            <a:off x="1028700" y="545691"/>
            <a:ext cx="11952060" cy="1473198"/>
          </a:xfrm>
          <a:prstGeom prst="rect">
            <a:avLst/>
          </a:prstGeom>
        </p:spPr>
        <p:txBody>
          <a:bodyPr anchor="t" rtlCol="false" tIns="0" lIns="0" bIns="0" rIns="0">
            <a:spAutoFit/>
          </a:bodyPr>
          <a:lstStyle/>
          <a:p>
            <a:pPr algn="l">
              <a:lnSpc>
                <a:spcPts val="9724"/>
              </a:lnSpc>
            </a:pPr>
            <a:r>
              <a:rPr lang="en-US" sz="8104">
                <a:solidFill>
                  <a:srgbClr val="B9F200"/>
                </a:solidFill>
                <a:latin typeface="Agrandir"/>
                <a:ea typeface="Agrandir"/>
                <a:cs typeface="Agrandir"/>
                <a:sym typeface="Agrandir"/>
              </a:rPr>
              <a:t>Urgency Message Ideas!</a:t>
            </a:r>
          </a:p>
        </p:txBody>
      </p:sp>
      <p:sp>
        <p:nvSpPr>
          <p:cNvPr name="Freeform 3" id="3"/>
          <p:cNvSpPr/>
          <p:nvPr/>
        </p:nvSpPr>
        <p:spPr>
          <a:xfrm flipH="false" flipV="false" rot="0">
            <a:off x="13520682" y="278662"/>
            <a:ext cx="1447580" cy="1644977"/>
          </a:xfrm>
          <a:custGeom>
            <a:avLst/>
            <a:gdLst/>
            <a:ahLst/>
            <a:cxnLst/>
            <a:rect r="r" b="b" t="t" l="l"/>
            <a:pathLst>
              <a:path h="1644977" w="1447580">
                <a:moveTo>
                  <a:pt x="0" y="0"/>
                </a:moveTo>
                <a:lnTo>
                  <a:pt x="1447580" y="0"/>
                </a:lnTo>
                <a:lnTo>
                  <a:pt x="1447580" y="1644977"/>
                </a:lnTo>
                <a:lnTo>
                  <a:pt x="0" y="16449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5400000">
            <a:off x="5967169" y="1077997"/>
            <a:ext cx="25697900" cy="5777671"/>
          </a:xfrm>
          <a:custGeom>
            <a:avLst/>
            <a:gdLst/>
            <a:ahLst/>
            <a:cxnLst/>
            <a:rect r="r" b="b" t="t" l="l"/>
            <a:pathLst>
              <a:path h="5777671" w="25697900">
                <a:moveTo>
                  <a:pt x="0" y="0"/>
                </a:moveTo>
                <a:lnTo>
                  <a:pt x="25697900" y="0"/>
                </a:lnTo>
                <a:lnTo>
                  <a:pt x="25697900" y="5777671"/>
                </a:lnTo>
                <a:lnTo>
                  <a:pt x="0" y="57776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015741" y="3263840"/>
            <a:ext cx="10562657" cy="6394853"/>
          </a:xfrm>
          <a:prstGeom prst="rect">
            <a:avLst/>
          </a:prstGeom>
        </p:spPr>
        <p:txBody>
          <a:bodyPr anchor="t" rtlCol="false" tIns="0" lIns="0" bIns="0" rIns="0">
            <a:spAutoFit/>
          </a:bodyPr>
          <a:lstStyle/>
          <a:p>
            <a:pPr algn="l" marL="486681" indent="-243341" lvl="1">
              <a:lnSpc>
                <a:spcPts val="3381"/>
              </a:lnSpc>
              <a:buFont typeface="Arial"/>
              <a:buChar char="•"/>
            </a:pPr>
            <a:r>
              <a:rPr lang="en-US" sz="2254">
                <a:solidFill>
                  <a:srgbClr val="FFFFFF"/>
                </a:solidFill>
                <a:latin typeface="Agrandir"/>
                <a:ea typeface="Agrandir"/>
                <a:cs typeface="Agrandir"/>
                <a:sym typeface="Agrandir"/>
              </a:rPr>
              <a:t>Exclusive Limited-Time Offer: Save 20% if you book now!</a:t>
            </a:r>
          </a:p>
          <a:p>
            <a:pPr algn="l" marL="486681" indent="-243341" lvl="1">
              <a:lnSpc>
                <a:spcPts val="3381"/>
              </a:lnSpc>
              <a:buFont typeface="Arial"/>
              <a:buChar char="•"/>
            </a:pPr>
            <a:r>
              <a:rPr lang="en-US" sz="2254">
                <a:solidFill>
                  <a:srgbClr val="FFFFFF"/>
                </a:solidFill>
                <a:latin typeface="Agrandir"/>
                <a:ea typeface="Agrandir"/>
                <a:cs typeface="Agrandir"/>
                <a:sym typeface="Agrandir"/>
              </a:rPr>
              <a:t>Hurry! Special discount ends in the next 2 hours!</a:t>
            </a:r>
          </a:p>
          <a:p>
            <a:pPr algn="l">
              <a:lnSpc>
                <a:spcPts val="3381"/>
              </a:lnSpc>
            </a:pPr>
          </a:p>
          <a:p>
            <a:pPr algn="l" marL="486681" indent="-243341" lvl="1">
              <a:lnSpc>
                <a:spcPts val="3381"/>
              </a:lnSpc>
              <a:buFont typeface="Arial"/>
              <a:buChar char="•"/>
            </a:pPr>
            <a:r>
              <a:rPr lang="en-US" sz="2254">
                <a:solidFill>
                  <a:srgbClr val="FFFFFF"/>
                </a:solidFill>
                <a:latin typeface="Agrandir"/>
                <a:ea typeface="Agrandir"/>
                <a:cs typeface="Agrandir"/>
                <a:sym typeface="Agrandir"/>
              </a:rPr>
              <a:t>Only 2 rooms left at this price! Book now!</a:t>
            </a:r>
          </a:p>
          <a:p>
            <a:pPr algn="l" marL="486681" indent="-243341" lvl="1">
              <a:lnSpc>
                <a:spcPts val="3381"/>
              </a:lnSpc>
              <a:buFont typeface="Arial"/>
              <a:buChar char="•"/>
            </a:pPr>
            <a:r>
              <a:rPr lang="en-US" sz="2254">
                <a:solidFill>
                  <a:srgbClr val="FFFFFF"/>
                </a:solidFill>
                <a:latin typeface="Agrandir"/>
                <a:ea typeface="Agrandir"/>
                <a:cs typeface="Agrandir"/>
                <a:sym typeface="Agrandir"/>
              </a:rPr>
              <a:t>High demand! 5 bookings made in the last hour!</a:t>
            </a:r>
          </a:p>
          <a:p>
            <a:pPr algn="l" marL="486681" indent="-243341" lvl="1">
              <a:lnSpc>
                <a:spcPts val="3381"/>
              </a:lnSpc>
              <a:buFont typeface="Arial"/>
              <a:buChar char="•"/>
            </a:pPr>
            <a:r>
              <a:rPr lang="en-US" sz="2254">
                <a:solidFill>
                  <a:srgbClr val="FFFFFF"/>
                </a:solidFill>
                <a:latin typeface="Agrandir"/>
                <a:ea typeface="Agrandir"/>
                <a:cs typeface="Agrandir"/>
                <a:sym typeface="Agrandir"/>
              </a:rPr>
              <a:t>Trending property! 10 people are viewing this right now</a:t>
            </a:r>
          </a:p>
          <a:p>
            <a:pPr algn="l">
              <a:lnSpc>
                <a:spcPts val="3381"/>
              </a:lnSpc>
            </a:pPr>
          </a:p>
          <a:p>
            <a:pPr algn="l" marL="486681" indent="-243341" lvl="1">
              <a:lnSpc>
                <a:spcPts val="3381"/>
              </a:lnSpc>
              <a:buFont typeface="Arial"/>
              <a:buChar char="•"/>
            </a:pPr>
            <a:r>
              <a:rPr lang="en-US" sz="2254">
                <a:solidFill>
                  <a:srgbClr val="FFFFFF"/>
                </a:solidFill>
                <a:latin typeface="Agrandir"/>
                <a:ea typeface="Agrandir"/>
                <a:cs typeface="Agrandir"/>
                <a:sym typeface="Agrandir"/>
              </a:rPr>
              <a:t>Only a few rooms left for your travel dates! Don't miss out.</a:t>
            </a:r>
          </a:p>
          <a:p>
            <a:pPr algn="l" marL="486681" indent="-243341" lvl="1">
              <a:lnSpc>
                <a:spcPts val="3381"/>
              </a:lnSpc>
              <a:buFont typeface="Arial"/>
              <a:buChar char="•"/>
            </a:pPr>
            <a:r>
              <a:rPr lang="en-US" sz="2254">
                <a:solidFill>
                  <a:srgbClr val="FFFFFF"/>
                </a:solidFill>
                <a:latin typeface="Agrandir"/>
                <a:ea typeface="Agrandir"/>
                <a:cs typeface="Agrandir"/>
                <a:sym typeface="Agrandir"/>
              </a:rPr>
              <a:t>Flight booked? Now lock in your stay before last-minute price hikes!</a:t>
            </a:r>
          </a:p>
          <a:p>
            <a:pPr algn="l">
              <a:lnSpc>
                <a:spcPts val="3381"/>
              </a:lnSpc>
            </a:pPr>
          </a:p>
          <a:p>
            <a:pPr algn="l" marL="486681" indent="-243341" lvl="1">
              <a:lnSpc>
                <a:spcPts val="3381"/>
              </a:lnSpc>
              <a:buFont typeface="Arial"/>
              <a:buChar char="•"/>
            </a:pPr>
            <a:r>
              <a:rPr lang="en-US" sz="2254">
                <a:solidFill>
                  <a:srgbClr val="FFFFFF"/>
                </a:solidFill>
                <a:latin typeface="Agrandir"/>
                <a:ea typeface="Agrandir"/>
                <a:cs typeface="Agrandir"/>
                <a:sym typeface="Agrandir"/>
              </a:rPr>
              <a:t>Exclusive Winter Deal: Save 20% if you book by tomorrow!</a:t>
            </a:r>
          </a:p>
          <a:p>
            <a:pPr algn="l">
              <a:lnSpc>
                <a:spcPts val="3381"/>
              </a:lnSpc>
            </a:pPr>
          </a:p>
          <a:p>
            <a:pPr algn="l" marL="486681" indent="-243341" lvl="1">
              <a:lnSpc>
                <a:spcPts val="3381"/>
              </a:lnSpc>
              <a:buFont typeface="Arial"/>
              <a:buChar char="•"/>
            </a:pPr>
            <a:r>
              <a:rPr lang="en-US" sz="2254">
                <a:solidFill>
                  <a:srgbClr val="FFFFFF"/>
                </a:solidFill>
                <a:latin typeface="Agrandir"/>
                <a:ea typeface="Agrandir"/>
                <a:cs typeface="Agrandir"/>
                <a:sym typeface="Agrandir"/>
              </a:rPr>
              <a:t>You may also like [similar/-suggestions]!</a:t>
            </a:r>
          </a:p>
          <a:p>
            <a:pPr algn="l" marL="486681" indent="-243341" lvl="1">
              <a:lnSpc>
                <a:spcPts val="3381"/>
              </a:lnSpc>
              <a:buFont typeface="Arial"/>
              <a:buChar char="•"/>
            </a:pPr>
            <a:r>
              <a:rPr lang="en-US" sz="2254">
                <a:solidFill>
                  <a:srgbClr val="FFFFFF"/>
                </a:solidFill>
                <a:latin typeface="Agrandir"/>
                <a:ea typeface="Agrandir"/>
                <a:cs typeface="Agrandir"/>
                <a:sym typeface="Agrandir"/>
              </a:rPr>
              <a:t>Prices are increasing! Book within the next 30 minutes to lock this rate!</a:t>
            </a:r>
          </a:p>
          <a:p>
            <a:pPr algn="l" marL="486681" indent="-243341" lvl="1">
              <a:lnSpc>
                <a:spcPts val="3381"/>
              </a:lnSpc>
              <a:buFont typeface="Arial"/>
              <a:buChar char="•"/>
            </a:pPr>
            <a:r>
              <a:rPr lang="en-US" sz="2254">
                <a:solidFill>
                  <a:srgbClr val="FFFFFF"/>
                </a:solidFill>
                <a:latin typeface="Agrandir"/>
                <a:ea typeface="Agrandir"/>
                <a:cs typeface="Agrandir"/>
                <a:sym typeface="Agrandir"/>
              </a:rPr>
              <a:t>Top-rated property! Book now to experience premium comfort.</a:t>
            </a:r>
          </a:p>
        </p:txBody>
      </p:sp>
      <p:sp>
        <p:nvSpPr>
          <p:cNvPr name="TextBox 6" id="6"/>
          <p:cNvSpPr txBox="true"/>
          <p:nvPr/>
        </p:nvSpPr>
        <p:spPr>
          <a:xfrm rot="0">
            <a:off x="16061957" y="9229725"/>
            <a:ext cx="1645496" cy="428968"/>
          </a:xfrm>
          <a:prstGeom prst="rect">
            <a:avLst/>
          </a:prstGeom>
        </p:spPr>
        <p:txBody>
          <a:bodyPr anchor="t" rtlCol="false" tIns="0" lIns="0" bIns="0" rIns="0">
            <a:spAutoFit/>
          </a:bodyPr>
          <a:lstStyle/>
          <a:p>
            <a:pPr algn="r">
              <a:lnSpc>
                <a:spcPts val="2638"/>
              </a:lnSpc>
            </a:pPr>
            <a:r>
              <a:rPr lang="en-US" sz="2638">
                <a:solidFill>
                  <a:srgbClr val="FFFFFF"/>
                </a:solidFill>
                <a:latin typeface="Agrandir"/>
                <a:ea typeface="Agrandir"/>
                <a:cs typeface="Agrandir"/>
                <a:sym typeface="Agrandir"/>
              </a:rPr>
              <a:t>04</a:t>
            </a:r>
          </a:p>
        </p:txBody>
      </p:sp>
      <p:sp>
        <p:nvSpPr>
          <p:cNvPr name="TextBox 7" id="7"/>
          <p:cNvSpPr txBox="true"/>
          <p:nvPr/>
        </p:nvSpPr>
        <p:spPr>
          <a:xfrm rot="0">
            <a:off x="659635" y="3438722"/>
            <a:ext cx="4849483" cy="403094"/>
          </a:xfrm>
          <a:prstGeom prst="rect">
            <a:avLst/>
          </a:prstGeom>
        </p:spPr>
        <p:txBody>
          <a:bodyPr anchor="t" rtlCol="false" tIns="0" lIns="0" bIns="0" rIns="0">
            <a:spAutoFit/>
          </a:bodyPr>
          <a:lstStyle/>
          <a:p>
            <a:pPr algn="l">
              <a:lnSpc>
                <a:spcPts val="2648"/>
              </a:lnSpc>
            </a:pPr>
            <a:r>
              <a:rPr lang="en-US" sz="2207">
                <a:solidFill>
                  <a:srgbClr val="B9F200"/>
                </a:solidFill>
                <a:latin typeface="Agrandir"/>
                <a:ea typeface="Agrandir"/>
                <a:cs typeface="Agrandir"/>
                <a:sym typeface="Agrandir"/>
              </a:rPr>
              <a:t>Discount-Driven Urgency Message -</a:t>
            </a:r>
            <a:r>
              <a:rPr lang="en-US" sz="2207">
                <a:solidFill>
                  <a:srgbClr val="B9F200"/>
                </a:solidFill>
                <a:latin typeface="Agrandir"/>
                <a:ea typeface="Agrandir"/>
                <a:cs typeface="Agrandir"/>
                <a:sym typeface="Agrandir"/>
              </a:rPr>
              <a:t> </a:t>
            </a:r>
          </a:p>
        </p:txBody>
      </p:sp>
      <p:sp>
        <p:nvSpPr>
          <p:cNvPr name="TextBox 8" id="8"/>
          <p:cNvSpPr txBox="true"/>
          <p:nvPr/>
        </p:nvSpPr>
        <p:spPr>
          <a:xfrm rot="0">
            <a:off x="659635" y="4908616"/>
            <a:ext cx="4961993" cy="403094"/>
          </a:xfrm>
          <a:prstGeom prst="rect">
            <a:avLst/>
          </a:prstGeom>
        </p:spPr>
        <p:txBody>
          <a:bodyPr anchor="t" rtlCol="false" tIns="0" lIns="0" bIns="0" rIns="0">
            <a:spAutoFit/>
          </a:bodyPr>
          <a:lstStyle/>
          <a:p>
            <a:pPr algn="l">
              <a:lnSpc>
                <a:spcPts val="2648"/>
              </a:lnSpc>
            </a:pPr>
            <a:r>
              <a:rPr lang="en-US" sz="2207">
                <a:solidFill>
                  <a:srgbClr val="B9F200"/>
                </a:solidFill>
                <a:latin typeface="Agrandir"/>
                <a:ea typeface="Agrandir"/>
                <a:cs typeface="Agrandir"/>
                <a:sym typeface="Agrandir"/>
              </a:rPr>
              <a:t>Scarcity-Based Urgency Messages -</a:t>
            </a:r>
          </a:p>
        </p:txBody>
      </p:sp>
      <p:sp>
        <p:nvSpPr>
          <p:cNvPr name="TextBox 9" id="9"/>
          <p:cNvSpPr txBox="true"/>
          <p:nvPr/>
        </p:nvSpPr>
        <p:spPr>
          <a:xfrm rot="0">
            <a:off x="980799" y="6379701"/>
            <a:ext cx="4640829" cy="403094"/>
          </a:xfrm>
          <a:prstGeom prst="rect">
            <a:avLst/>
          </a:prstGeom>
        </p:spPr>
        <p:txBody>
          <a:bodyPr anchor="t" rtlCol="false" tIns="0" lIns="0" bIns="0" rIns="0">
            <a:spAutoFit/>
          </a:bodyPr>
          <a:lstStyle/>
          <a:p>
            <a:pPr algn="l">
              <a:lnSpc>
                <a:spcPts val="2648"/>
              </a:lnSpc>
            </a:pPr>
            <a:r>
              <a:rPr lang="en-US" sz="2207">
                <a:solidFill>
                  <a:srgbClr val="B9F200"/>
                </a:solidFill>
                <a:latin typeface="Agrandir"/>
                <a:ea typeface="Agrandir"/>
                <a:cs typeface="Agrandir"/>
                <a:sym typeface="Agrandir"/>
              </a:rPr>
              <a:t>Last-Minute Booking Messages-</a:t>
            </a:r>
          </a:p>
        </p:txBody>
      </p:sp>
      <p:sp>
        <p:nvSpPr>
          <p:cNvPr name="TextBox 10" id="10"/>
          <p:cNvSpPr txBox="true"/>
          <p:nvPr/>
        </p:nvSpPr>
        <p:spPr>
          <a:xfrm rot="0">
            <a:off x="772144" y="7517935"/>
            <a:ext cx="6232586" cy="403094"/>
          </a:xfrm>
          <a:prstGeom prst="rect">
            <a:avLst/>
          </a:prstGeom>
        </p:spPr>
        <p:txBody>
          <a:bodyPr anchor="t" rtlCol="false" tIns="0" lIns="0" bIns="0" rIns="0">
            <a:spAutoFit/>
          </a:bodyPr>
          <a:lstStyle/>
          <a:p>
            <a:pPr algn="l">
              <a:lnSpc>
                <a:spcPts val="2648"/>
              </a:lnSpc>
            </a:pPr>
            <a:r>
              <a:rPr lang="en-US" sz="2207">
                <a:solidFill>
                  <a:srgbClr val="B9F200"/>
                </a:solidFill>
                <a:latin typeface="Agrandir"/>
                <a:ea typeface="Agrandir"/>
                <a:cs typeface="Agrandir"/>
                <a:sym typeface="Agrandir"/>
              </a:rPr>
              <a:t>Seasonal-Deal Urgency Messages-</a:t>
            </a:r>
          </a:p>
        </p:txBody>
      </p:sp>
      <p:sp>
        <p:nvSpPr>
          <p:cNvPr name="TextBox 11" id="11"/>
          <p:cNvSpPr txBox="true"/>
          <p:nvPr/>
        </p:nvSpPr>
        <p:spPr>
          <a:xfrm rot="0">
            <a:off x="1962462" y="8677591"/>
            <a:ext cx="3255595" cy="403094"/>
          </a:xfrm>
          <a:prstGeom prst="rect">
            <a:avLst/>
          </a:prstGeom>
        </p:spPr>
        <p:txBody>
          <a:bodyPr anchor="t" rtlCol="false" tIns="0" lIns="0" bIns="0" rIns="0">
            <a:spAutoFit/>
          </a:bodyPr>
          <a:lstStyle/>
          <a:p>
            <a:pPr algn="l">
              <a:lnSpc>
                <a:spcPts val="2648"/>
              </a:lnSpc>
            </a:pPr>
            <a:r>
              <a:rPr lang="en-US" sz="2207">
                <a:solidFill>
                  <a:srgbClr val="B9F200"/>
                </a:solidFill>
                <a:latin typeface="Agrandir"/>
                <a:ea typeface="Agrandir"/>
                <a:cs typeface="Agrandir"/>
                <a:sym typeface="Agrandir"/>
              </a:rPr>
              <a:t>Additional-</a:t>
            </a:r>
          </a:p>
        </p:txBody>
      </p:sp>
      <p:sp>
        <p:nvSpPr>
          <p:cNvPr name="TextBox 12" id="12"/>
          <p:cNvSpPr txBox="true"/>
          <p:nvPr/>
        </p:nvSpPr>
        <p:spPr>
          <a:xfrm rot="0">
            <a:off x="899019" y="2138145"/>
            <a:ext cx="16489963" cy="439895"/>
          </a:xfrm>
          <a:prstGeom prst="rect">
            <a:avLst/>
          </a:prstGeom>
        </p:spPr>
        <p:txBody>
          <a:bodyPr anchor="t" rtlCol="false" tIns="0" lIns="0" bIns="0" rIns="0">
            <a:spAutoFit/>
          </a:bodyPr>
          <a:lstStyle/>
          <a:p>
            <a:pPr algn="l">
              <a:lnSpc>
                <a:spcPts val="3681"/>
              </a:lnSpc>
            </a:pPr>
            <a:r>
              <a:rPr lang="en-US" sz="2454">
                <a:solidFill>
                  <a:srgbClr val="FFFFFF"/>
                </a:solidFill>
                <a:latin typeface="Playwrite US Modern"/>
                <a:ea typeface="Playwrite US Modern"/>
                <a:cs typeface="Playwrite US Modern"/>
                <a:sym typeface="Playwrite US Modern"/>
              </a:rPr>
              <a:t>Urgency Messages should be backed by real data to create transparency and again users trust.</a:t>
            </a:r>
          </a:p>
        </p:txBody>
      </p:sp>
      <p:sp>
        <p:nvSpPr>
          <p:cNvPr name="TextBox 13" id="13"/>
          <p:cNvSpPr txBox="true"/>
          <p:nvPr/>
        </p:nvSpPr>
        <p:spPr>
          <a:xfrm rot="-5219372">
            <a:off x="-133380" y="1923230"/>
            <a:ext cx="1045544" cy="711577"/>
          </a:xfrm>
          <a:prstGeom prst="rect">
            <a:avLst/>
          </a:prstGeom>
        </p:spPr>
        <p:txBody>
          <a:bodyPr anchor="t" rtlCol="false" tIns="0" lIns="0" bIns="0" rIns="0">
            <a:spAutoFit/>
          </a:bodyPr>
          <a:lstStyle/>
          <a:p>
            <a:pPr algn="ctr">
              <a:lnSpc>
                <a:spcPts val="5841"/>
              </a:lnSpc>
              <a:spcBef>
                <a:spcPct val="0"/>
              </a:spcBef>
            </a:pPr>
            <a:r>
              <a:rPr lang="en-US" sz="4172">
                <a:solidFill>
                  <a:srgbClr val="FFFFFF"/>
                </a:solidFill>
                <a:latin typeface="Playwrite US Modern"/>
                <a:ea typeface="Playwrite US Modern"/>
                <a:cs typeface="Playwrite US Modern"/>
                <a:sym typeface="Playwrite US Modern"/>
              </a:rPr>
              <a:t> 📌 </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1E3137"/>
        </a:solidFill>
      </p:bgPr>
    </p:bg>
    <p:spTree>
      <p:nvGrpSpPr>
        <p:cNvPr id="1" name=""/>
        <p:cNvGrpSpPr/>
        <p:nvPr/>
      </p:nvGrpSpPr>
      <p:grpSpPr>
        <a:xfrm>
          <a:off x="0" y="0"/>
          <a:ext cx="0" cy="0"/>
          <a:chOff x="0" y="0"/>
          <a:chExt cx="0" cy="0"/>
        </a:xfrm>
      </p:grpSpPr>
      <p:sp>
        <p:nvSpPr>
          <p:cNvPr name="TextBox 2" id="2"/>
          <p:cNvSpPr txBox="true"/>
          <p:nvPr/>
        </p:nvSpPr>
        <p:spPr>
          <a:xfrm rot="0">
            <a:off x="2480154" y="4355784"/>
            <a:ext cx="13790568" cy="1480181"/>
          </a:xfrm>
          <a:prstGeom prst="rect">
            <a:avLst/>
          </a:prstGeom>
        </p:spPr>
        <p:txBody>
          <a:bodyPr anchor="t" rtlCol="false" tIns="0" lIns="0" bIns="0" rIns="0">
            <a:spAutoFit/>
          </a:bodyPr>
          <a:lstStyle/>
          <a:p>
            <a:pPr algn="ctr">
              <a:lnSpc>
                <a:spcPts val="9149"/>
              </a:lnSpc>
            </a:pPr>
            <a:r>
              <a:rPr lang="en-US" sz="9149">
                <a:solidFill>
                  <a:srgbClr val="B9F200"/>
                </a:solidFill>
                <a:latin typeface="Agrandir"/>
                <a:ea typeface="Agrandir"/>
                <a:cs typeface="Agrandir"/>
                <a:sym typeface="Agrandir"/>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E3137"/>
        </a:solidFill>
      </p:bgPr>
    </p:bg>
    <p:spTree>
      <p:nvGrpSpPr>
        <p:cNvPr id="1" name=""/>
        <p:cNvGrpSpPr/>
        <p:nvPr/>
      </p:nvGrpSpPr>
      <p:grpSpPr>
        <a:xfrm>
          <a:off x="0" y="0"/>
          <a:ext cx="0" cy="0"/>
          <a:chOff x="0" y="0"/>
          <a:chExt cx="0" cy="0"/>
        </a:xfrm>
      </p:grpSpPr>
      <p:sp>
        <p:nvSpPr>
          <p:cNvPr name="Freeform 2" id="2"/>
          <p:cNvSpPr/>
          <p:nvPr/>
        </p:nvSpPr>
        <p:spPr>
          <a:xfrm flipH="false" flipV="true" rot="-5400000">
            <a:off x="-13019305" y="1366399"/>
            <a:ext cx="25697900" cy="5777671"/>
          </a:xfrm>
          <a:custGeom>
            <a:avLst/>
            <a:gdLst/>
            <a:ahLst/>
            <a:cxnLst/>
            <a:rect r="r" b="b" t="t" l="l"/>
            <a:pathLst>
              <a:path h="5777671" w="25697900">
                <a:moveTo>
                  <a:pt x="0" y="5777671"/>
                </a:moveTo>
                <a:lnTo>
                  <a:pt x="25697900" y="5777671"/>
                </a:lnTo>
                <a:lnTo>
                  <a:pt x="25697900" y="0"/>
                </a:lnTo>
                <a:lnTo>
                  <a:pt x="0" y="0"/>
                </a:lnTo>
                <a:lnTo>
                  <a:pt x="0" y="577767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874425">
            <a:off x="13085086" y="7307334"/>
            <a:ext cx="4843214" cy="3478308"/>
          </a:xfrm>
          <a:custGeom>
            <a:avLst/>
            <a:gdLst/>
            <a:ahLst/>
            <a:cxnLst/>
            <a:rect r="r" b="b" t="t" l="l"/>
            <a:pathLst>
              <a:path h="3478308" w="4843214">
                <a:moveTo>
                  <a:pt x="0" y="0"/>
                </a:moveTo>
                <a:lnTo>
                  <a:pt x="4843214" y="0"/>
                </a:lnTo>
                <a:lnTo>
                  <a:pt x="4843214" y="3478308"/>
                </a:lnTo>
                <a:lnTo>
                  <a:pt x="0" y="34783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482351" y="2614628"/>
            <a:ext cx="7116561" cy="2528872"/>
          </a:xfrm>
          <a:prstGeom prst="rect">
            <a:avLst/>
          </a:prstGeom>
        </p:spPr>
        <p:txBody>
          <a:bodyPr anchor="t" rtlCol="false" tIns="0" lIns="0" bIns="0" rIns="0">
            <a:spAutoFit/>
          </a:bodyPr>
          <a:lstStyle/>
          <a:p>
            <a:pPr algn="l">
              <a:lnSpc>
                <a:spcPts val="8811"/>
              </a:lnSpc>
            </a:pPr>
            <a:r>
              <a:rPr lang="en-US" sz="8811">
                <a:solidFill>
                  <a:srgbClr val="B9F200"/>
                </a:solidFill>
                <a:latin typeface="Agrandir"/>
                <a:ea typeface="Agrandir"/>
                <a:cs typeface="Agrandir"/>
                <a:sym typeface="Agrandir"/>
              </a:rPr>
              <a:t>Business Challenge : </a:t>
            </a:r>
          </a:p>
        </p:txBody>
      </p:sp>
      <p:graphicFrame>
        <p:nvGraphicFramePr>
          <p:cNvPr name="Table 5" id="5"/>
          <p:cNvGraphicFramePr>
            <a:graphicFrameLocks noGrp="true"/>
          </p:cNvGraphicFramePr>
          <p:nvPr/>
        </p:nvGraphicFramePr>
        <p:xfrm>
          <a:off x="8595393" y="1028700"/>
          <a:ext cx="7466564" cy="7781925"/>
        </p:xfrm>
        <a:graphic>
          <a:graphicData uri="http://schemas.openxmlformats.org/drawingml/2006/table">
            <a:tbl>
              <a:tblPr/>
              <a:tblGrid>
                <a:gridCol w="460821"/>
                <a:gridCol w="6081922"/>
              </a:tblGrid>
              <a:tr h="1520057">
                <a:tc>
                  <a:txBody>
                    <a:bodyPr anchor="t" rtlCol="false"/>
                    <a:lstStyle/>
                    <a:p>
                      <a:pPr algn="l">
                        <a:lnSpc>
                          <a:spcPts val="3079"/>
                        </a:lnSpc>
                        <a:defRPr/>
                      </a:pPr>
                      <a:endParaRPr lang="en-US" sz="1100"/>
                    </a:p>
                  </a:txBody>
                  <a:tcPr marL="190500" marR="190500" marT="190500" marB="190500" anchor="ctr">
                    <a:lnL cmpd="sng" algn="ctr" cap="flat" w="28575">
                      <a:solidFill>
                        <a:srgbClr val="1E3137"/>
                      </a:solidFill>
                      <a:prstDash val="solid"/>
                      <a:round/>
                      <a:headEnd type="none" w="med" len="med"/>
                      <a:tailEnd type="none" w="med" len="med"/>
                    </a:lnL>
                    <a:lnR cmpd="sng" algn="ctr" cap="flat" w="28575">
                      <a:solidFill>
                        <a:srgbClr val="1E3137"/>
                      </a:solidFill>
                      <a:prstDash val="solid"/>
                      <a:round/>
                      <a:headEnd type="none" w="med" len="med"/>
                      <a:tailEnd type="none" w="med" len="med"/>
                    </a:lnR>
                    <a:lnT cmpd="sng" algn="ctr" cap="flat" w="28575">
                      <a:solidFill>
                        <a:srgbClr val="1E3137"/>
                      </a:solidFill>
                      <a:prstDash val="solid"/>
                      <a:round/>
                      <a:headEnd type="none" w="med" len="med"/>
                      <a:tailEnd type="none" w="med" len="med"/>
                    </a:lnT>
                    <a:lnB cmpd="sng" algn="ctr" cap="flat" w="28575">
                      <a:solidFill>
                        <a:srgbClr val="1E3137"/>
                      </a:solidFill>
                      <a:prstDash val="solid"/>
                      <a:round/>
                      <a:headEnd type="none" w="med" len="med"/>
                      <a:tailEnd type="none" w="med" len="med"/>
                    </a:lnB>
                  </a:tcPr>
                </a:tc>
                <a:tc>
                  <a:txBody>
                    <a:bodyPr anchor="t" rtlCol="false"/>
                    <a:lstStyle/>
                    <a:p>
                      <a:pPr algn="l" marL="647692" indent="-323846" lvl="1">
                        <a:lnSpc>
                          <a:spcPts val="4199"/>
                        </a:lnSpc>
                        <a:buFont typeface="Arial"/>
                        <a:buChar char="•"/>
                        <a:defRPr/>
                      </a:pPr>
                      <a:r>
                        <a:rPr lang="en-US" sz="2999">
                          <a:solidFill>
                            <a:srgbClr val="FFFFFF"/>
                          </a:solidFill>
                          <a:latin typeface="Agrandir"/>
                          <a:ea typeface="Agrandir"/>
                          <a:cs typeface="Agrandir"/>
                          <a:sym typeface="Agrandir"/>
                        </a:rPr>
                        <a:t>Understanding Price Movement Trends</a:t>
                      </a:r>
                      <a:endParaRPr lang="en-US" sz="1100"/>
                    </a:p>
                  </a:txBody>
                  <a:tcPr marL="190500" marR="190500" marT="190500" marB="190500" anchor="ctr">
                    <a:lnL cmpd="sng" algn="ctr" cap="flat" w="28575">
                      <a:solidFill>
                        <a:srgbClr val="1E3137"/>
                      </a:solidFill>
                      <a:prstDash val="solid"/>
                      <a:round/>
                      <a:headEnd type="none" w="med" len="med"/>
                      <a:tailEnd type="none" w="med" len="med"/>
                    </a:lnL>
                    <a:lnR cmpd="sng" algn="ctr" cap="flat" w="28575">
                      <a:solidFill>
                        <a:srgbClr val="1E3137"/>
                      </a:solidFill>
                      <a:prstDash val="solid"/>
                      <a:round/>
                      <a:headEnd type="none" w="med" len="med"/>
                      <a:tailEnd type="none" w="med" len="med"/>
                    </a:lnR>
                    <a:lnT cmpd="sng" algn="ctr" cap="flat" w="28575">
                      <a:solidFill>
                        <a:srgbClr val="1E3137"/>
                      </a:solidFill>
                      <a:prstDash val="solid"/>
                      <a:round/>
                      <a:headEnd type="none" w="med" len="med"/>
                      <a:tailEnd type="none" w="med" len="med"/>
                    </a:lnT>
                    <a:lnB cmpd="sng" algn="ctr" cap="flat" w="28575">
                      <a:solidFill>
                        <a:srgbClr val="1E3137"/>
                      </a:solidFill>
                      <a:prstDash val="solid"/>
                      <a:round/>
                      <a:headEnd type="none" w="med" len="med"/>
                      <a:tailEnd type="none" w="med" len="med"/>
                    </a:lnB>
                  </a:tcPr>
                </a:tc>
              </a:tr>
              <a:tr h="1520057">
                <a:tc>
                  <a:txBody>
                    <a:bodyPr anchor="t" rtlCol="false"/>
                    <a:lstStyle/>
                    <a:p>
                      <a:pPr algn="l">
                        <a:lnSpc>
                          <a:spcPts val="3079"/>
                        </a:lnSpc>
                        <a:defRPr/>
                      </a:pPr>
                      <a:endParaRPr lang="en-US" sz="1100"/>
                    </a:p>
                  </a:txBody>
                  <a:tcPr marL="190500" marR="190500" marT="190500" marB="190500" anchor="ctr">
                    <a:lnL cmpd="sng" algn="ctr" cap="flat" w="28575">
                      <a:solidFill>
                        <a:srgbClr val="1E3137"/>
                      </a:solidFill>
                      <a:prstDash val="solid"/>
                      <a:round/>
                      <a:headEnd type="none" w="med" len="med"/>
                      <a:tailEnd type="none" w="med" len="med"/>
                    </a:lnL>
                    <a:lnR cmpd="sng" algn="ctr" cap="flat" w="28575">
                      <a:solidFill>
                        <a:srgbClr val="1E3137"/>
                      </a:solidFill>
                      <a:prstDash val="solid"/>
                      <a:round/>
                      <a:headEnd type="none" w="med" len="med"/>
                      <a:tailEnd type="none" w="med" len="med"/>
                    </a:lnR>
                    <a:lnT cmpd="sng" algn="ctr" cap="flat" w="28575">
                      <a:solidFill>
                        <a:srgbClr val="1E3137"/>
                      </a:solidFill>
                      <a:prstDash val="solid"/>
                      <a:round/>
                      <a:headEnd type="none" w="med" len="med"/>
                      <a:tailEnd type="none" w="med" len="med"/>
                    </a:lnT>
                    <a:lnB cmpd="sng" algn="ctr" cap="flat" w="28575">
                      <a:solidFill>
                        <a:srgbClr val="1E3137"/>
                      </a:solidFill>
                      <a:prstDash val="solid"/>
                      <a:round/>
                      <a:headEnd type="none" w="med" len="med"/>
                      <a:tailEnd type="none" w="med" len="med"/>
                    </a:lnB>
                  </a:tcPr>
                </a:tc>
                <a:tc>
                  <a:txBody>
                    <a:bodyPr anchor="t" rtlCol="false"/>
                    <a:lstStyle/>
                    <a:p>
                      <a:pPr algn="l" marL="647692" indent="-323846" lvl="1">
                        <a:lnSpc>
                          <a:spcPts val="4199"/>
                        </a:lnSpc>
                        <a:buFont typeface="Arial"/>
                        <a:buChar char="•"/>
                        <a:defRPr/>
                      </a:pPr>
                      <a:r>
                        <a:rPr lang="en-US" sz="2999">
                          <a:solidFill>
                            <a:srgbClr val="FFFFFF"/>
                          </a:solidFill>
                          <a:latin typeface="Agrandir"/>
                          <a:ea typeface="Agrandir"/>
                          <a:cs typeface="Agrandir"/>
                          <a:sym typeface="Agrandir"/>
                        </a:rPr>
                        <a:t>Identifying Key Factors Influencing Price Changes</a:t>
                      </a:r>
                      <a:endParaRPr lang="en-US" sz="1100"/>
                    </a:p>
                  </a:txBody>
                  <a:tcPr marL="190500" marR="190500" marT="190500" marB="190500" anchor="ctr">
                    <a:lnL cmpd="sng" algn="ctr" cap="flat" w="28575">
                      <a:solidFill>
                        <a:srgbClr val="1E3137"/>
                      </a:solidFill>
                      <a:prstDash val="solid"/>
                      <a:round/>
                      <a:headEnd type="none" w="med" len="med"/>
                      <a:tailEnd type="none" w="med" len="med"/>
                    </a:lnL>
                    <a:lnR cmpd="sng" algn="ctr" cap="flat" w="28575">
                      <a:solidFill>
                        <a:srgbClr val="1E3137"/>
                      </a:solidFill>
                      <a:prstDash val="solid"/>
                      <a:round/>
                      <a:headEnd type="none" w="med" len="med"/>
                      <a:tailEnd type="none" w="med" len="med"/>
                    </a:lnR>
                    <a:lnT cmpd="sng" algn="ctr" cap="flat" w="28575">
                      <a:solidFill>
                        <a:srgbClr val="1E3137"/>
                      </a:solidFill>
                      <a:prstDash val="solid"/>
                      <a:round/>
                      <a:headEnd type="none" w="med" len="med"/>
                      <a:tailEnd type="none" w="med" len="med"/>
                    </a:lnT>
                    <a:lnB cmpd="sng" algn="ctr" cap="flat" w="28575">
                      <a:solidFill>
                        <a:srgbClr val="1E3137"/>
                      </a:solidFill>
                      <a:prstDash val="solid"/>
                      <a:round/>
                      <a:headEnd type="none" w="med" len="med"/>
                      <a:tailEnd type="none" w="med" len="med"/>
                    </a:lnB>
                  </a:tcPr>
                </a:tc>
              </a:tr>
              <a:tr h="1520057">
                <a:tc>
                  <a:txBody>
                    <a:bodyPr anchor="t" rtlCol="false"/>
                    <a:lstStyle/>
                    <a:p>
                      <a:pPr algn="l">
                        <a:lnSpc>
                          <a:spcPts val="3079"/>
                        </a:lnSpc>
                        <a:defRPr/>
                      </a:pPr>
                      <a:endParaRPr lang="en-US" sz="1100"/>
                    </a:p>
                  </a:txBody>
                  <a:tcPr marL="190500" marR="190500" marT="190500" marB="190500" anchor="ctr">
                    <a:lnL cmpd="sng" algn="ctr" cap="flat" w="28575">
                      <a:solidFill>
                        <a:srgbClr val="1E3137"/>
                      </a:solidFill>
                      <a:prstDash val="solid"/>
                      <a:round/>
                      <a:headEnd type="none" w="med" len="med"/>
                      <a:tailEnd type="none" w="med" len="med"/>
                    </a:lnL>
                    <a:lnR cmpd="sng" algn="ctr" cap="flat" w="28575">
                      <a:solidFill>
                        <a:srgbClr val="1E3137"/>
                      </a:solidFill>
                      <a:prstDash val="solid"/>
                      <a:round/>
                      <a:headEnd type="none" w="med" len="med"/>
                      <a:tailEnd type="none" w="med" len="med"/>
                    </a:lnR>
                    <a:lnT cmpd="sng" algn="ctr" cap="flat" w="28575">
                      <a:solidFill>
                        <a:srgbClr val="1E3137"/>
                      </a:solidFill>
                      <a:prstDash val="solid"/>
                      <a:round/>
                      <a:headEnd type="none" w="med" len="med"/>
                      <a:tailEnd type="none" w="med" len="med"/>
                    </a:lnT>
                    <a:lnB cmpd="sng" algn="ctr" cap="flat" w="28575">
                      <a:solidFill>
                        <a:srgbClr val="1E3137"/>
                      </a:solidFill>
                      <a:prstDash val="solid"/>
                      <a:round/>
                      <a:headEnd type="none" w="med" len="med"/>
                      <a:tailEnd type="none" w="med" len="med"/>
                    </a:lnB>
                  </a:tcPr>
                </a:tc>
                <a:tc>
                  <a:txBody>
                    <a:bodyPr anchor="t" rtlCol="false"/>
                    <a:lstStyle/>
                    <a:p>
                      <a:pPr algn="l" marL="647692" indent="-323846" lvl="1">
                        <a:lnSpc>
                          <a:spcPts val="4199"/>
                        </a:lnSpc>
                        <a:buFont typeface="Arial"/>
                        <a:buChar char="•"/>
                        <a:defRPr/>
                      </a:pPr>
                      <a:r>
                        <a:rPr lang="en-US" sz="2999">
                          <a:solidFill>
                            <a:srgbClr val="FFFFFF"/>
                          </a:solidFill>
                          <a:latin typeface="Agrandir"/>
                          <a:ea typeface="Agrandir"/>
                          <a:cs typeface="Agrandir"/>
                          <a:sym typeface="Agrandir"/>
                        </a:rPr>
                        <a:t>External Factors Affecting Price Trends</a:t>
                      </a:r>
                      <a:endParaRPr lang="en-US" sz="1100"/>
                    </a:p>
                  </a:txBody>
                  <a:tcPr marL="190500" marR="190500" marT="190500" marB="190500" anchor="ctr">
                    <a:lnL cmpd="sng" algn="ctr" cap="flat" w="28575">
                      <a:solidFill>
                        <a:srgbClr val="1E3137"/>
                      </a:solidFill>
                      <a:prstDash val="solid"/>
                      <a:round/>
                      <a:headEnd type="none" w="med" len="med"/>
                      <a:tailEnd type="none" w="med" len="med"/>
                    </a:lnL>
                    <a:lnR cmpd="sng" algn="ctr" cap="flat" w="28575">
                      <a:solidFill>
                        <a:srgbClr val="1E3137"/>
                      </a:solidFill>
                      <a:prstDash val="solid"/>
                      <a:round/>
                      <a:headEnd type="none" w="med" len="med"/>
                      <a:tailEnd type="none" w="med" len="med"/>
                    </a:lnR>
                    <a:lnT cmpd="sng" algn="ctr" cap="flat" w="28575">
                      <a:solidFill>
                        <a:srgbClr val="1E3137"/>
                      </a:solidFill>
                      <a:prstDash val="solid"/>
                      <a:round/>
                      <a:headEnd type="none" w="med" len="med"/>
                      <a:tailEnd type="none" w="med" len="med"/>
                    </a:lnT>
                    <a:lnB cmpd="sng" algn="ctr" cap="flat" w="28575">
                      <a:solidFill>
                        <a:srgbClr val="1E3137"/>
                      </a:solidFill>
                      <a:prstDash val="solid"/>
                      <a:round/>
                      <a:headEnd type="none" w="med" len="med"/>
                      <a:tailEnd type="none" w="med" len="med"/>
                    </a:lnB>
                  </a:tcPr>
                </a:tc>
              </a:tr>
              <a:tr h="1520057">
                <a:tc>
                  <a:txBody>
                    <a:bodyPr anchor="t" rtlCol="false"/>
                    <a:lstStyle/>
                    <a:p>
                      <a:pPr algn="l">
                        <a:lnSpc>
                          <a:spcPts val="3079"/>
                        </a:lnSpc>
                        <a:defRPr/>
                      </a:pPr>
                      <a:endParaRPr lang="en-US" sz="1100"/>
                    </a:p>
                  </a:txBody>
                  <a:tcPr marL="190500" marR="190500" marT="190500" marB="190500" anchor="ctr">
                    <a:lnL cmpd="sng" algn="ctr" cap="flat" w="28575">
                      <a:solidFill>
                        <a:srgbClr val="1E3137"/>
                      </a:solidFill>
                      <a:prstDash val="solid"/>
                      <a:round/>
                      <a:headEnd type="none" w="med" len="med"/>
                      <a:tailEnd type="none" w="med" len="med"/>
                    </a:lnL>
                    <a:lnR cmpd="sng" algn="ctr" cap="flat" w="28575">
                      <a:solidFill>
                        <a:srgbClr val="1E3137"/>
                      </a:solidFill>
                      <a:prstDash val="solid"/>
                      <a:round/>
                      <a:headEnd type="none" w="med" len="med"/>
                      <a:tailEnd type="none" w="med" len="med"/>
                    </a:lnR>
                    <a:lnT cmpd="sng" algn="ctr" cap="flat" w="28575">
                      <a:solidFill>
                        <a:srgbClr val="1E3137"/>
                      </a:solidFill>
                      <a:prstDash val="solid"/>
                      <a:round/>
                      <a:headEnd type="none" w="med" len="med"/>
                      <a:tailEnd type="none" w="med" len="med"/>
                    </a:lnT>
                    <a:lnB cmpd="sng" algn="ctr" cap="flat" w="28575">
                      <a:solidFill>
                        <a:srgbClr val="1E3137"/>
                      </a:solidFill>
                      <a:prstDash val="solid"/>
                      <a:round/>
                      <a:headEnd type="none" w="med" len="med"/>
                      <a:tailEnd type="none" w="med" len="med"/>
                    </a:lnB>
                  </a:tcPr>
                </a:tc>
                <a:tc>
                  <a:txBody>
                    <a:bodyPr anchor="t" rtlCol="false"/>
                    <a:lstStyle/>
                    <a:p>
                      <a:pPr algn="l" marL="647692" indent="-323846" lvl="1">
                        <a:lnSpc>
                          <a:spcPts val="4199"/>
                        </a:lnSpc>
                        <a:buFont typeface="Arial"/>
                        <a:buChar char="•"/>
                        <a:defRPr/>
                      </a:pPr>
                      <a:r>
                        <a:rPr lang="en-US" sz="2999">
                          <a:solidFill>
                            <a:srgbClr val="FFFFFF"/>
                          </a:solidFill>
                          <a:latin typeface="Agrandir"/>
                          <a:ea typeface="Agrandir"/>
                          <a:cs typeface="Agrandir"/>
                          <a:sym typeface="Agrandir"/>
                        </a:rPr>
                        <a:t>Delay Bookings leading to missed Revenue Opportunities</a:t>
                      </a:r>
                      <a:endParaRPr lang="en-US" sz="1100"/>
                    </a:p>
                  </a:txBody>
                  <a:tcPr marL="190500" marR="190500" marT="190500" marB="190500" anchor="ctr">
                    <a:lnL cmpd="sng" algn="ctr" cap="flat" w="28575">
                      <a:solidFill>
                        <a:srgbClr val="1E3137"/>
                      </a:solidFill>
                      <a:prstDash val="solid"/>
                      <a:round/>
                      <a:headEnd type="none" w="med" len="med"/>
                      <a:tailEnd type="none" w="med" len="med"/>
                    </a:lnL>
                    <a:lnR cmpd="sng" algn="ctr" cap="flat" w="28575">
                      <a:solidFill>
                        <a:srgbClr val="1E3137"/>
                      </a:solidFill>
                      <a:prstDash val="solid"/>
                      <a:round/>
                      <a:headEnd type="none" w="med" len="med"/>
                      <a:tailEnd type="none" w="med" len="med"/>
                    </a:lnR>
                    <a:lnT cmpd="sng" algn="ctr" cap="flat" w="28575">
                      <a:solidFill>
                        <a:srgbClr val="1E3137"/>
                      </a:solidFill>
                      <a:prstDash val="solid"/>
                      <a:round/>
                      <a:headEnd type="none" w="med" len="med"/>
                      <a:tailEnd type="none" w="med" len="med"/>
                    </a:lnT>
                    <a:lnB cmpd="sng" algn="ctr" cap="flat" w="28575">
                      <a:solidFill>
                        <a:srgbClr val="1E3137"/>
                      </a:solidFill>
                      <a:prstDash val="solid"/>
                      <a:round/>
                      <a:headEnd type="none" w="med" len="med"/>
                      <a:tailEnd type="none" w="med" len="med"/>
                    </a:lnB>
                  </a:tcPr>
                </a:tc>
              </a:tr>
              <a:tr h="850849">
                <a:tc>
                  <a:txBody>
                    <a:bodyPr anchor="t" rtlCol="false"/>
                    <a:lstStyle/>
                    <a:p>
                      <a:pPr algn="l">
                        <a:lnSpc>
                          <a:spcPts val="3079"/>
                        </a:lnSpc>
                        <a:defRPr/>
                      </a:pPr>
                      <a:endParaRPr lang="en-US" sz="1100"/>
                    </a:p>
                  </a:txBody>
                  <a:tcPr marL="190500" marR="190500" marT="190500" marB="190500" anchor="ctr">
                    <a:lnL cmpd="sng" algn="ctr" cap="flat" w="28575">
                      <a:solidFill>
                        <a:srgbClr val="1E3137"/>
                      </a:solidFill>
                      <a:prstDash val="solid"/>
                      <a:round/>
                      <a:headEnd type="none" w="med" len="med"/>
                      <a:tailEnd type="none" w="med" len="med"/>
                    </a:lnL>
                    <a:lnR cmpd="sng" algn="ctr" cap="flat" w="28575">
                      <a:solidFill>
                        <a:srgbClr val="1E3137"/>
                      </a:solidFill>
                      <a:prstDash val="solid"/>
                      <a:round/>
                      <a:headEnd type="none" w="med" len="med"/>
                      <a:tailEnd type="none" w="med" len="med"/>
                    </a:lnR>
                    <a:lnT cmpd="sng" algn="ctr" cap="flat" w="28575">
                      <a:solidFill>
                        <a:srgbClr val="1E3137"/>
                      </a:solidFill>
                      <a:prstDash val="solid"/>
                      <a:round/>
                      <a:headEnd type="none" w="med" len="med"/>
                      <a:tailEnd type="none" w="med" len="med"/>
                    </a:lnT>
                    <a:lnB cmpd="sng" algn="ctr" cap="flat" w="28575">
                      <a:solidFill>
                        <a:srgbClr val="1E3137"/>
                      </a:solidFill>
                      <a:prstDash val="solid"/>
                      <a:round/>
                      <a:headEnd type="none" w="med" len="med"/>
                      <a:tailEnd type="none" w="med" len="med"/>
                    </a:lnB>
                  </a:tcPr>
                </a:tc>
                <a:tc>
                  <a:txBody>
                    <a:bodyPr anchor="t" rtlCol="false"/>
                    <a:lstStyle/>
                    <a:p>
                      <a:pPr algn="l">
                        <a:lnSpc>
                          <a:spcPts val="3079"/>
                        </a:lnSpc>
                        <a:defRPr/>
                      </a:pPr>
                      <a:endParaRPr lang="en-US" sz="1100"/>
                    </a:p>
                  </a:txBody>
                  <a:tcPr marL="190500" marR="190500" marT="190500" marB="190500" anchor="ctr">
                    <a:lnL cmpd="sng" algn="ctr" cap="flat" w="28575">
                      <a:solidFill>
                        <a:srgbClr val="1E3137"/>
                      </a:solidFill>
                      <a:prstDash val="solid"/>
                      <a:round/>
                      <a:headEnd type="none" w="med" len="med"/>
                      <a:tailEnd type="none" w="med" len="med"/>
                    </a:lnL>
                    <a:lnR cmpd="sng" algn="ctr" cap="flat" w="28575">
                      <a:solidFill>
                        <a:srgbClr val="1E3137"/>
                      </a:solidFill>
                      <a:prstDash val="solid"/>
                      <a:round/>
                      <a:headEnd type="none" w="med" len="med"/>
                      <a:tailEnd type="none" w="med" len="med"/>
                    </a:lnR>
                    <a:lnT cmpd="sng" algn="ctr" cap="flat" w="28575">
                      <a:solidFill>
                        <a:srgbClr val="1E3137"/>
                      </a:solidFill>
                      <a:prstDash val="solid"/>
                      <a:round/>
                      <a:headEnd type="none" w="med" len="med"/>
                      <a:tailEnd type="none" w="med" len="med"/>
                    </a:lnT>
                    <a:lnB cmpd="sng" algn="ctr" cap="flat" w="28575">
                      <a:solidFill>
                        <a:srgbClr val="1E3137"/>
                      </a:solidFill>
                      <a:prstDash val="solid"/>
                      <a:round/>
                      <a:headEnd type="none" w="med" len="med"/>
                      <a:tailEnd type="none" w="med" len="med"/>
                    </a:lnB>
                  </a:tcPr>
                </a:tc>
              </a:tr>
              <a:tr h="850849">
                <a:tc>
                  <a:txBody>
                    <a:bodyPr anchor="t" rtlCol="false"/>
                    <a:lstStyle/>
                    <a:p>
                      <a:pPr algn="l">
                        <a:lnSpc>
                          <a:spcPts val="3079"/>
                        </a:lnSpc>
                        <a:defRPr/>
                      </a:pPr>
                      <a:endParaRPr lang="en-US" sz="1100"/>
                    </a:p>
                  </a:txBody>
                  <a:tcPr marL="190500" marR="190500" marT="190500" marB="190500" anchor="ctr">
                    <a:lnL cmpd="sng" algn="ctr" cap="flat" w="28575">
                      <a:solidFill>
                        <a:srgbClr val="1E3137"/>
                      </a:solidFill>
                      <a:prstDash val="solid"/>
                      <a:round/>
                      <a:headEnd type="none" w="med" len="med"/>
                      <a:tailEnd type="none" w="med" len="med"/>
                    </a:lnL>
                    <a:lnR cmpd="sng" algn="ctr" cap="flat" w="28575">
                      <a:solidFill>
                        <a:srgbClr val="1E3137"/>
                      </a:solidFill>
                      <a:prstDash val="solid"/>
                      <a:round/>
                      <a:headEnd type="none" w="med" len="med"/>
                      <a:tailEnd type="none" w="med" len="med"/>
                    </a:lnR>
                    <a:lnT cmpd="sng" algn="ctr" cap="flat" w="28575">
                      <a:solidFill>
                        <a:srgbClr val="1E3137"/>
                      </a:solidFill>
                      <a:prstDash val="solid"/>
                      <a:round/>
                      <a:headEnd type="none" w="med" len="med"/>
                      <a:tailEnd type="none" w="med" len="med"/>
                    </a:lnT>
                    <a:lnB cmpd="sng" algn="ctr" cap="flat" w="28575">
                      <a:solidFill>
                        <a:srgbClr val="1E3137"/>
                      </a:solidFill>
                      <a:prstDash val="solid"/>
                      <a:round/>
                      <a:headEnd type="none" w="med" len="med"/>
                      <a:tailEnd type="none" w="med" len="med"/>
                    </a:lnB>
                  </a:tcPr>
                </a:tc>
                <a:tc>
                  <a:txBody>
                    <a:bodyPr anchor="t" rtlCol="false"/>
                    <a:lstStyle/>
                    <a:p>
                      <a:pPr algn="l">
                        <a:lnSpc>
                          <a:spcPts val="3079"/>
                        </a:lnSpc>
                        <a:defRPr/>
                      </a:pPr>
                      <a:endParaRPr lang="en-US" sz="1100"/>
                    </a:p>
                  </a:txBody>
                  <a:tcPr marL="190500" marR="190500" marT="190500" marB="190500" anchor="ctr">
                    <a:lnL cmpd="sng" algn="ctr" cap="flat" w="28575">
                      <a:solidFill>
                        <a:srgbClr val="1E3137"/>
                      </a:solidFill>
                      <a:prstDash val="solid"/>
                      <a:round/>
                      <a:headEnd type="none" w="med" len="med"/>
                      <a:tailEnd type="none" w="med" len="med"/>
                    </a:lnL>
                    <a:lnR cmpd="sng" algn="ctr" cap="flat" w="28575">
                      <a:solidFill>
                        <a:srgbClr val="1E3137"/>
                      </a:solidFill>
                      <a:prstDash val="solid"/>
                      <a:round/>
                      <a:headEnd type="none" w="med" len="med"/>
                      <a:tailEnd type="none" w="med" len="med"/>
                    </a:lnR>
                    <a:lnT cmpd="sng" algn="ctr" cap="flat" w="28575">
                      <a:solidFill>
                        <a:srgbClr val="1E3137"/>
                      </a:solidFill>
                      <a:prstDash val="solid"/>
                      <a:round/>
                      <a:headEnd type="none" w="med" len="med"/>
                      <a:tailEnd type="none" w="med" len="med"/>
                    </a:lnT>
                    <a:lnB cmpd="sng" algn="ctr" cap="flat" w="28575">
                      <a:solidFill>
                        <a:srgbClr val="1E3137"/>
                      </a:solidFill>
                      <a:prstDash val="solid"/>
                      <a:round/>
                      <a:headEnd type="none" w="med" len="med"/>
                      <a:tailEnd type="none" w="med" len="med"/>
                    </a:lnB>
                  </a:tcPr>
                </a:tc>
              </a:tr>
            </a:tbl>
          </a:graphicData>
        </a:graphic>
      </p:graphicFrame>
      <p:sp>
        <p:nvSpPr>
          <p:cNvPr name="TextBox 6" id="6"/>
          <p:cNvSpPr txBox="true"/>
          <p:nvPr/>
        </p:nvSpPr>
        <p:spPr>
          <a:xfrm rot="0">
            <a:off x="16061957" y="9229725"/>
            <a:ext cx="1645496" cy="426786"/>
          </a:xfrm>
          <a:prstGeom prst="rect">
            <a:avLst/>
          </a:prstGeom>
        </p:spPr>
        <p:txBody>
          <a:bodyPr anchor="t" rtlCol="false" tIns="0" lIns="0" bIns="0" rIns="0">
            <a:spAutoFit/>
          </a:bodyPr>
          <a:lstStyle/>
          <a:p>
            <a:pPr algn="r">
              <a:lnSpc>
                <a:spcPts val="2638"/>
              </a:lnSpc>
            </a:pPr>
            <a:r>
              <a:rPr lang="en-US" sz="2638">
                <a:solidFill>
                  <a:srgbClr val="B9F200"/>
                </a:solidFill>
                <a:latin typeface="Agrandir"/>
                <a:ea typeface="Agrandir"/>
                <a:cs typeface="Agrandir"/>
                <a:sym typeface="Agrandir"/>
              </a:rPr>
              <a:t>02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E3137"/>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062176"/>
            <a:ext cx="16230600" cy="5641413"/>
          </a:xfrm>
          <a:custGeom>
            <a:avLst/>
            <a:gdLst/>
            <a:ahLst/>
            <a:cxnLst/>
            <a:rect r="r" b="b" t="t" l="l"/>
            <a:pathLst>
              <a:path h="5641413" w="16230600">
                <a:moveTo>
                  <a:pt x="0" y="0"/>
                </a:moveTo>
                <a:lnTo>
                  <a:pt x="16230600" y="0"/>
                </a:lnTo>
                <a:lnTo>
                  <a:pt x="16230600" y="5641413"/>
                </a:lnTo>
                <a:lnTo>
                  <a:pt x="0" y="5641413"/>
                </a:lnTo>
                <a:lnTo>
                  <a:pt x="0" y="0"/>
                </a:lnTo>
                <a:close/>
              </a:path>
            </a:pathLst>
          </a:custGeom>
          <a:blipFill>
            <a:blip r:embed="rId2"/>
            <a:stretch>
              <a:fillRect l="-21527" t="-68455" r="-15295" b="-52971"/>
            </a:stretch>
          </a:blipFill>
        </p:spPr>
      </p:sp>
      <p:sp>
        <p:nvSpPr>
          <p:cNvPr name="Freeform 3" id="3"/>
          <p:cNvSpPr/>
          <p:nvPr/>
        </p:nvSpPr>
        <p:spPr>
          <a:xfrm flipH="true" flipV="true" rot="-947072">
            <a:off x="5386477" y="7833128"/>
            <a:ext cx="3615578" cy="1544838"/>
          </a:xfrm>
          <a:custGeom>
            <a:avLst/>
            <a:gdLst/>
            <a:ahLst/>
            <a:cxnLst/>
            <a:rect r="r" b="b" t="t" l="l"/>
            <a:pathLst>
              <a:path h="1544838" w="3615578">
                <a:moveTo>
                  <a:pt x="3615578" y="1544838"/>
                </a:moveTo>
                <a:lnTo>
                  <a:pt x="0" y="1544838"/>
                </a:lnTo>
                <a:lnTo>
                  <a:pt x="0" y="0"/>
                </a:lnTo>
                <a:lnTo>
                  <a:pt x="3615578" y="0"/>
                </a:lnTo>
                <a:lnTo>
                  <a:pt x="3615578" y="154483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451021" y="9020175"/>
            <a:ext cx="4956453" cy="653414"/>
          </a:xfrm>
          <a:prstGeom prst="rect">
            <a:avLst/>
          </a:prstGeom>
        </p:spPr>
        <p:txBody>
          <a:bodyPr anchor="t" rtlCol="false" tIns="0" lIns="0" bIns="0" rIns="0">
            <a:spAutoFit/>
          </a:bodyPr>
          <a:lstStyle/>
          <a:p>
            <a:pPr algn="ctr">
              <a:lnSpc>
                <a:spcPts val="5460"/>
              </a:lnSpc>
            </a:pPr>
            <a:r>
              <a:rPr lang="en-US" sz="3900">
                <a:solidFill>
                  <a:srgbClr val="FFFFFF"/>
                </a:solidFill>
                <a:latin typeface="Dekko"/>
                <a:ea typeface="Dekko"/>
                <a:cs typeface="Dekko"/>
                <a:sym typeface="Dekko"/>
              </a:rPr>
              <a:t>49064 rows x 13 columns</a:t>
            </a:r>
          </a:p>
        </p:txBody>
      </p:sp>
      <p:sp>
        <p:nvSpPr>
          <p:cNvPr name="TextBox 5" id="5"/>
          <p:cNvSpPr txBox="true"/>
          <p:nvPr/>
        </p:nvSpPr>
        <p:spPr>
          <a:xfrm rot="0">
            <a:off x="1217838" y="838200"/>
            <a:ext cx="8129588" cy="887095"/>
          </a:xfrm>
          <a:prstGeom prst="rect">
            <a:avLst/>
          </a:prstGeom>
        </p:spPr>
        <p:txBody>
          <a:bodyPr anchor="t" rtlCol="false" tIns="0" lIns="0" bIns="0" rIns="0">
            <a:spAutoFit/>
          </a:bodyPr>
          <a:lstStyle/>
          <a:p>
            <a:pPr algn="ctr">
              <a:lnSpc>
                <a:spcPts val="7279"/>
              </a:lnSpc>
            </a:pPr>
            <a:r>
              <a:rPr lang="en-US" sz="5199">
                <a:solidFill>
                  <a:srgbClr val="FFFFFF"/>
                </a:solidFill>
                <a:latin typeface="Playwrite US Modern"/>
                <a:ea typeface="Playwrite US Modern"/>
                <a:cs typeface="Playwrite US Modern"/>
                <a:sym typeface="Playwrite US Modern"/>
              </a:rPr>
              <a:t>inal Data after Cleaning</a:t>
            </a:r>
          </a:p>
        </p:txBody>
      </p:sp>
      <p:sp>
        <p:nvSpPr>
          <p:cNvPr name="TextBox 6" id="6"/>
          <p:cNvSpPr txBox="true"/>
          <p:nvPr/>
        </p:nvSpPr>
        <p:spPr>
          <a:xfrm rot="0">
            <a:off x="240573" y="-242901"/>
            <a:ext cx="977265" cy="2295552"/>
          </a:xfrm>
          <a:prstGeom prst="rect">
            <a:avLst/>
          </a:prstGeom>
        </p:spPr>
        <p:txBody>
          <a:bodyPr anchor="t" rtlCol="false" tIns="0" lIns="0" bIns="0" rIns="0">
            <a:spAutoFit/>
          </a:bodyPr>
          <a:lstStyle/>
          <a:p>
            <a:pPr algn="ctr">
              <a:lnSpc>
                <a:spcPts val="18898"/>
              </a:lnSpc>
            </a:pPr>
            <a:r>
              <a:rPr lang="en-US" sz="13498">
                <a:solidFill>
                  <a:srgbClr val="FFFFFF"/>
                </a:solidFill>
                <a:latin typeface="Leckerli One"/>
                <a:ea typeface="Leckerli One"/>
                <a:cs typeface="Leckerli One"/>
                <a:sym typeface="Leckerli One"/>
              </a:rPr>
              <a:t>F</a:t>
            </a:r>
          </a:p>
        </p:txBody>
      </p:sp>
      <p:sp>
        <p:nvSpPr>
          <p:cNvPr name="TextBox 7" id="7"/>
          <p:cNvSpPr txBox="true"/>
          <p:nvPr/>
        </p:nvSpPr>
        <p:spPr>
          <a:xfrm rot="0">
            <a:off x="10930538" y="8209280"/>
            <a:ext cx="6562249" cy="1526540"/>
          </a:xfrm>
          <a:prstGeom prst="rect">
            <a:avLst/>
          </a:prstGeom>
        </p:spPr>
        <p:txBody>
          <a:bodyPr anchor="t" rtlCol="false" tIns="0" lIns="0" bIns="0" rIns="0">
            <a:spAutoFit/>
          </a:bodyPr>
          <a:lstStyle/>
          <a:p>
            <a:pPr algn="l" marL="626112" indent="-313056" lvl="1">
              <a:lnSpc>
                <a:spcPts val="4060"/>
              </a:lnSpc>
              <a:buFont typeface="Arial"/>
              <a:buChar char="•"/>
            </a:pPr>
            <a:r>
              <a:rPr lang="en-US" sz="2900">
                <a:solidFill>
                  <a:srgbClr val="FFFFFF"/>
                </a:solidFill>
                <a:latin typeface="Playwrite US Modern"/>
                <a:ea typeface="Playwrite US Modern"/>
                <a:cs typeface="Playwrite US Modern"/>
                <a:sym typeface="Playwrite US Modern"/>
              </a:rPr>
              <a:t>Handled Null &amp; Missing Values</a:t>
            </a:r>
          </a:p>
          <a:p>
            <a:pPr algn="l" marL="626112" indent="-313056" lvl="1">
              <a:lnSpc>
                <a:spcPts val="4060"/>
              </a:lnSpc>
              <a:buFont typeface="Arial"/>
              <a:buChar char="•"/>
            </a:pPr>
            <a:r>
              <a:rPr lang="en-US" sz="2900">
                <a:solidFill>
                  <a:srgbClr val="FFFFFF"/>
                </a:solidFill>
                <a:latin typeface="Playwrite US Modern"/>
                <a:ea typeface="Playwrite US Modern"/>
                <a:cs typeface="Playwrite US Modern"/>
                <a:sym typeface="Playwrite US Modern"/>
              </a:rPr>
              <a:t>Performed Feature Engineering</a:t>
            </a:r>
          </a:p>
          <a:p>
            <a:pPr algn="l" marL="626112" indent="-313056" lvl="1">
              <a:lnSpc>
                <a:spcPts val="4060"/>
              </a:lnSpc>
              <a:buFont typeface="Arial"/>
              <a:buChar char="•"/>
            </a:pPr>
            <a:r>
              <a:rPr lang="en-US" sz="2900">
                <a:solidFill>
                  <a:srgbClr val="FFFFFF"/>
                </a:solidFill>
                <a:latin typeface="Playwrite US Modern"/>
                <a:ea typeface="Playwrite US Modern"/>
                <a:cs typeface="Playwrite US Modern"/>
                <a:sym typeface="Playwrite US Modern"/>
              </a:rPr>
              <a:t>Merged Sheets &amp; Columns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E3137"/>
        </a:solidFill>
      </p:bgPr>
    </p:bg>
    <p:spTree>
      <p:nvGrpSpPr>
        <p:cNvPr id="1" name=""/>
        <p:cNvGrpSpPr/>
        <p:nvPr/>
      </p:nvGrpSpPr>
      <p:grpSpPr>
        <a:xfrm>
          <a:off x="0" y="0"/>
          <a:ext cx="0" cy="0"/>
          <a:chOff x="0" y="0"/>
          <a:chExt cx="0" cy="0"/>
        </a:xfrm>
      </p:grpSpPr>
      <p:sp>
        <p:nvSpPr>
          <p:cNvPr name="Freeform 2" id="2"/>
          <p:cNvSpPr/>
          <p:nvPr/>
        </p:nvSpPr>
        <p:spPr>
          <a:xfrm flipH="false" flipV="false" rot="0">
            <a:off x="192742" y="2094656"/>
            <a:ext cx="9438624" cy="6097688"/>
          </a:xfrm>
          <a:custGeom>
            <a:avLst/>
            <a:gdLst/>
            <a:ahLst/>
            <a:cxnLst/>
            <a:rect r="r" b="b" t="t" l="l"/>
            <a:pathLst>
              <a:path h="6097688" w="9438624">
                <a:moveTo>
                  <a:pt x="0" y="0"/>
                </a:moveTo>
                <a:lnTo>
                  <a:pt x="9438624" y="0"/>
                </a:lnTo>
                <a:lnTo>
                  <a:pt x="9438624" y="6097688"/>
                </a:lnTo>
                <a:lnTo>
                  <a:pt x="0" y="6097688"/>
                </a:lnTo>
                <a:lnTo>
                  <a:pt x="0" y="0"/>
                </a:lnTo>
                <a:close/>
              </a:path>
            </a:pathLst>
          </a:custGeom>
          <a:blipFill>
            <a:blip r:embed="rId2"/>
            <a:stretch>
              <a:fillRect l="-26552" t="-38791" r="-45049" b="-10621"/>
            </a:stretch>
          </a:blipFill>
        </p:spPr>
      </p:sp>
      <p:sp>
        <p:nvSpPr>
          <p:cNvPr name="TextBox 3" id="3"/>
          <p:cNvSpPr txBox="true"/>
          <p:nvPr/>
        </p:nvSpPr>
        <p:spPr>
          <a:xfrm rot="0">
            <a:off x="3952038" y="394203"/>
            <a:ext cx="10009584" cy="887095"/>
          </a:xfrm>
          <a:prstGeom prst="rect">
            <a:avLst/>
          </a:prstGeom>
        </p:spPr>
        <p:txBody>
          <a:bodyPr anchor="t" rtlCol="false" tIns="0" lIns="0" bIns="0" rIns="0">
            <a:spAutoFit/>
          </a:bodyPr>
          <a:lstStyle/>
          <a:p>
            <a:pPr algn="l">
              <a:lnSpc>
                <a:spcPts val="7279"/>
              </a:lnSpc>
            </a:pPr>
            <a:r>
              <a:rPr lang="en-US" sz="5199">
                <a:solidFill>
                  <a:srgbClr val="FFFFFF"/>
                </a:solidFill>
                <a:latin typeface="Playwrite US Modern"/>
                <a:ea typeface="Playwrite US Modern"/>
                <a:cs typeface="Playwrite US Modern"/>
                <a:sym typeface="Playwrite US Modern"/>
              </a:rPr>
              <a:t>Price Distribution of Bookings</a:t>
            </a:r>
          </a:p>
        </p:txBody>
      </p:sp>
      <p:sp>
        <p:nvSpPr>
          <p:cNvPr name="TextBox 4" id="4"/>
          <p:cNvSpPr txBox="true"/>
          <p:nvPr/>
        </p:nvSpPr>
        <p:spPr>
          <a:xfrm rot="0">
            <a:off x="10091210" y="2130918"/>
            <a:ext cx="4375785"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Assumptions:</a:t>
            </a:r>
          </a:p>
        </p:txBody>
      </p:sp>
      <p:sp>
        <p:nvSpPr>
          <p:cNvPr name="TextBox 5" id="5"/>
          <p:cNvSpPr txBox="true"/>
          <p:nvPr/>
        </p:nvSpPr>
        <p:spPr>
          <a:xfrm rot="0">
            <a:off x="10801294" y="3226915"/>
            <a:ext cx="7268349" cy="2380615"/>
          </a:xfrm>
          <a:prstGeom prst="rect">
            <a:avLst/>
          </a:prstGeom>
        </p:spPr>
        <p:txBody>
          <a:bodyPr anchor="t" rtlCol="false" tIns="0" lIns="0" bIns="0" rIns="0">
            <a:spAutoFit/>
          </a:bodyPr>
          <a:lstStyle/>
          <a:p>
            <a:pPr algn="ctr">
              <a:lnSpc>
                <a:spcPts val="4759"/>
              </a:lnSpc>
            </a:pPr>
            <a:r>
              <a:rPr lang="en-US" sz="3399">
                <a:solidFill>
                  <a:srgbClr val="FFFFFF"/>
                </a:solidFill>
                <a:latin typeface="DM Sans"/>
                <a:ea typeface="DM Sans"/>
                <a:cs typeface="DM Sans"/>
                <a:sym typeface="DM Sans"/>
              </a:rPr>
              <a:t>The majority of bookings fall within the lower price range, with a few instances of higher-priced bookings.</a:t>
            </a:r>
          </a:p>
        </p:txBody>
      </p:sp>
      <p:sp>
        <p:nvSpPr>
          <p:cNvPr name="TextBox 6" id="6"/>
          <p:cNvSpPr txBox="true"/>
          <p:nvPr/>
        </p:nvSpPr>
        <p:spPr>
          <a:xfrm rot="0">
            <a:off x="10403808" y="5788505"/>
            <a:ext cx="3750588"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Suggestion:</a:t>
            </a:r>
          </a:p>
        </p:txBody>
      </p:sp>
      <p:sp>
        <p:nvSpPr>
          <p:cNvPr name="TextBox 7" id="7"/>
          <p:cNvSpPr txBox="true"/>
          <p:nvPr/>
        </p:nvSpPr>
        <p:spPr>
          <a:xfrm rot="0">
            <a:off x="11097630" y="6968699"/>
            <a:ext cx="6972013" cy="2380615"/>
          </a:xfrm>
          <a:prstGeom prst="rect">
            <a:avLst/>
          </a:prstGeom>
        </p:spPr>
        <p:txBody>
          <a:bodyPr anchor="t" rtlCol="false" tIns="0" lIns="0" bIns="0" rIns="0">
            <a:spAutoFit/>
          </a:bodyPr>
          <a:lstStyle/>
          <a:p>
            <a:pPr algn="ctr">
              <a:lnSpc>
                <a:spcPts val="4759"/>
              </a:lnSpc>
            </a:pPr>
            <a:r>
              <a:rPr lang="en-US" sz="3399">
                <a:solidFill>
                  <a:srgbClr val="FFFFFF"/>
                </a:solidFill>
                <a:latin typeface="DM Sans"/>
                <a:ea typeface="DM Sans"/>
                <a:cs typeface="DM Sans"/>
                <a:sym typeface="DM Sans"/>
              </a:rPr>
              <a:t>To target high-price range customers additional value/benefits or dynamic pricing strategy can be introduced!</a:t>
            </a:r>
          </a:p>
        </p:txBody>
      </p:sp>
      <p:sp>
        <p:nvSpPr>
          <p:cNvPr name="TextBox 8" id="8"/>
          <p:cNvSpPr txBox="true"/>
          <p:nvPr/>
        </p:nvSpPr>
        <p:spPr>
          <a:xfrm rot="0">
            <a:off x="741270" y="8634730"/>
            <a:ext cx="8402730"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Acc to data: Almost 23k customers booked in the range of 10-100 USD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E3137"/>
        </a:solidFill>
      </p:bgPr>
    </p:bg>
    <p:spTree>
      <p:nvGrpSpPr>
        <p:cNvPr id="1" name=""/>
        <p:cNvGrpSpPr/>
        <p:nvPr/>
      </p:nvGrpSpPr>
      <p:grpSpPr>
        <a:xfrm>
          <a:off x="0" y="0"/>
          <a:ext cx="0" cy="0"/>
          <a:chOff x="0" y="0"/>
          <a:chExt cx="0" cy="0"/>
        </a:xfrm>
      </p:grpSpPr>
      <p:sp>
        <p:nvSpPr>
          <p:cNvPr name="Freeform 2" id="2"/>
          <p:cNvSpPr/>
          <p:nvPr/>
        </p:nvSpPr>
        <p:spPr>
          <a:xfrm flipH="false" flipV="false" rot="0">
            <a:off x="10492267" y="3816775"/>
            <a:ext cx="7680509" cy="4618096"/>
          </a:xfrm>
          <a:custGeom>
            <a:avLst/>
            <a:gdLst/>
            <a:ahLst/>
            <a:cxnLst/>
            <a:rect r="r" b="b" t="t" l="l"/>
            <a:pathLst>
              <a:path h="4618096" w="7680509">
                <a:moveTo>
                  <a:pt x="0" y="0"/>
                </a:moveTo>
                <a:lnTo>
                  <a:pt x="7680509" y="0"/>
                </a:lnTo>
                <a:lnTo>
                  <a:pt x="7680509" y="4618097"/>
                </a:lnTo>
                <a:lnTo>
                  <a:pt x="0" y="4618097"/>
                </a:lnTo>
                <a:lnTo>
                  <a:pt x="0" y="0"/>
                </a:lnTo>
                <a:close/>
              </a:path>
            </a:pathLst>
          </a:custGeom>
          <a:blipFill>
            <a:blip r:embed="rId2"/>
            <a:stretch>
              <a:fillRect l="-29612" t="-50484" r="-49153" b="-16753"/>
            </a:stretch>
          </a:blipFill>
        </p:spPr>
      </p:sp>
      <p:sp>
        <p:nvSpPr>
          <p:cNvPr name="Freeform 3" id="3"/>
          <p:cNvSpPr/>
          <p:nvPr/>
        </p:nvSpPr>
        <p:spPr>
          <a:xfrm flipH="false" flipV="false" rot="0">
            <a:off x="167280" y="3637112"/>
            <a:ext cx="6664724" cy="4408558"/>
          </a:xfrm>
          <a:custGeom>
            <a:avLst/>
            <a:gdLst/>
            <a:ahLst/>
            <a:cxnLst/>
            <a:rect r="r" b="b" t="t" l="l"/>
            <a:pathLst>
              <a:path h="4408558" w="6664724">
                <a:moveTo>
                  <a:pt x="0" y="0"/>
                </a:moveTo>
                <a:lnTo>
                  <a:pt x="6664724" y="0"/>
                </a:lnTo>
                <a:lnTo>
                  <a:pt x="6664724" y="4408557"/>
                </a:lnTo>
                <a:lnTo>
                  <a:pt x="0" y="4408557"/>
                </a:lnTo>
                <a:lnTo>
                  <a:pt x="0" y="0"/>
                </a:lnTo>
                <a:close/>
              </a:path>
            </a:pathLst>
          </a:custGeom>
          <a:blipFill>
            <a:blip r:embed="rId3"/>
            <a:stretch>
              <a:fillRect l="-28326" t="-42395" r="-50950" b="-10057"/>
            </a:stretch>
          </a:blipFill>
        </p:spPr>
      </p:sp>
      <p:sp>
        <p:nvSpPr>
          <p:cNvPr name="Freeform 4" id="4"/>
          <p:cNvSpPr/>
          <p:nvPr/>
        </p:nvSpPr>
        <p:spPr>
          <a:xfrm flipH="false" flipV="false" rot="0">
            <a:off x="7077660" y="3950125"/>
            <a:ext cx="3049886" cy="1795131"/>
          </a:xfrm>
          <a:custGeom>
            <a:avLst/>
            <a:gdLst/>
            <a:ahLst/>
            <a:cxnLst/>
            <a:rect r="r" b="b" t="t" l="l"/>
            <a:pathLst>
              <a:path h="1795131" w="3049886">
                <a:moveTo>
                  <a:pt x="0" y="0"/>
                </a:moveTo>
                <a:lnTo>
                  <a:pt x="3049886" y="0"/>
                </a:lnTo>
                <a:lnTo>
                  <a:pt x="3049886" y="1795131"/>
                </a:lnTo>
                <a:lnTo>
                  <a:pt x="0" y="1795131"/>
                </a:lnTo>
                <a:lnTo>
                  <a:pt x="0" y="0"/>
                </a:lnTo>
                <a:close/>
              </a:path>
            </a:pathLst>
          </a:custGeom>
          <a:blipFill>
            <a:blip r:embed="rId4"/>
            <a:stretch>
              <a:fillRect l="-625981" t="-519775" r="-488460" b="-540834"/>
            </a:stretch>
          </a:blipFill>
        </p:spPr>
      </p:sp>
      <p:sp>
        <p:nvSpPr>
          <p:cNvPr name="Freeform 5" id="5"/>
          <p:cNvSpPr/>
          <p:nvPr/>
        </p:nvSpPr>
        <p:spPr>
          <a:xfrm flipH="false" flipV="false" rot="0">
            <a:off x="13788497" y="1049247"/>
            <a:ext cx="4047473" cy="1898633"/>
          </a:xfrm>
          <a:custGeom>
            <a:avLst/>
            <a:gdLst/>
            <a:ahLst/>
            <a:cxnLst/>
            <a:rect r="r" b="b" t="t" l="l"/>
            <a:pathLst>
              <a:path h="1898633" w="4047473">
                <a:moveTo>
                  <a:pt x="0" y="0"/>
                </a:moveTo>
                <a:lnTo>
                  <a:pt x="4047473" y="0"/>
                </a:lnTo>
                <a:lnTo>
                  <a:pt x="4047473" y="1898633"/>
                </a:lnTo>
                <a:lnTo>
                  <a:pt x="0" y="18986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2532974" y="778093"/>
            <a:ext cx="10110669" cy="887095"/>
          </a:xfrm>
          <a:prstGeom prst="rect">
            <a:avLst/>
          </a:prstGeom>
        </p:spPr>
        <p:txBody>
          <a:bodyPr anchor="t" rtlCol="false" tIns="0" lIns="0" bIns="0" rIns="0">
            <a:spAutoFit/>
          </a:bodyPr>
          <a:lstStyle/>
          <a:p>
            <a:pPr algn="l">
              <a:lnSpc>
                <a:spcPts val="7279"/>
              </a:lnSpc>
            </a:pPr>
            <a:r>
              <a:rPr lang="en-US" sz="5199">
                <a:solidFill>
                  <a:srgbClr val="FFFFFF"/>
                </a:solidFill>
                <a:latin typeface="Playwrite US Modern"/>
                <a:ea typeface="Playwrite US Modern"/>
                <a:cs typeface="Playwrite US Modern"/>
                <a:sym typeface="Playwrite US Modern"/>
              </a:rPr>
              <a:t> Booking Pattern by Lead time</a:t>
            </a:r>
          </a:p>
        </p:txBody>
      </p:sp>
      <p:sp>
        <p:nvSpPr>
          <p:cNvPr name="TextBox 7" id="7"/>
          <p:cNvSpPr txBox="true"/>
          <p:nvPr/>
        </p:nvSpPr>
        <p:spPr>
          <a:xfrm rot="0">
            <a:off x="433364" y="8116097"/>
            <a:ext cx="5866340" cy="1746249"/>
          </a:xfrm>
          <a:prstGeom prst="rect">
            <a:avLst/>
          </a:prstGeom>
        </p:spPr>
        <p:txBody>
          <a:bodyPr anchor="t" rtlCol="false" tIns="0" lIns="0" bIns="0" rIns="0">
            <a:spAutoFit/>
          </a:bodyPr>
          <a:lstStyle/>
          <a:p>
            <a:pPr algn="ctr">
              <a:lnSpc>
                <a:spcPts val="3500"/>
              </a:lnSpc>
            </a:pPr>
            <a:r>
              <a:rPr lang="en-US" sz="2500">
                <a:solidFill>
                  <a:srgbClr val="FFFFFF"/>
                </a:solidFill>
                <a:latin typeface="DM Sans"/>
                <a:ea typeface="DM Sans"/>
                <a:cs typeface="DM Sans"/>
                <a:sym typeface="DM Sans"/>
              </a:rPr>
              <a:t> There are clusters of bookings at shorter lead times (e.g., less than 30 days), indicating many last minute bookings.</a:t>
            </a:r>
          </a:p>
        </p:txBody>
      </p:sp>
      <p:sp>
        <p:nvSpPr>
          <p:cNvPr name="TextBox 8" id="8"/>
          <p:cNvSpPr txBox="true"/>
          <p:nvPr/>
        </p:nvSpPr>
        <p:spPr>
          <a:xfrm rot="0">
            <a:off x="3800490" y="1960463"/>
            <a:ext cx="8843153" cy="339724"/>
          </a:xfrm>
          <a:prstGeom prst="rect">
            <a:avLst/>
          </a:prstGeom>
        </p:spPr>
        <p:txBody>
          <a:bodyPr anchor="t" rtlCol="false" tIns="0" lIns="0" bIns="0" rIns="0">
            <a:spAutoFit/>
          </a:bodyPr>
          <a:lstStyle/>
          <a:p>
            <a:pPr algn="ctr">
              <a:lnSpc>
                <a:spcPts val="2800"/>
              </a:lnSpc>
            </a:pPr>
            <a:r>
              <a:rPr lang="en-US" sz="2000">
                <a:solidFill>
                  <a:srgbClr val="FFFFFF"/>
                </a:solidFill>
                <a:latin typeface="Playwrite US Modern"/>
                <a:ea typeface="Playwrite US Modern"/>
                <a:cs typeface="Playwrite US Modern"/>
                <a:sym typeface="Playwrite US Modern"/>
              </a:rPr>
              <a:t>Lead time = checking date - booking date</a:t>
            </a:r>
          </a:p>
        </p:txBody>
      </p:sp>
      <p:sp>
        <p:nvSpPr>
          <p:cNvPr name="TextBox 9" id="9"/>
          <p:cNvSpPr txBox="true"/>
          <p:nvPr/>
        </p:nvSpPr>
        <p:spPr>
          <a:xfrm rot="0">
            <a:off x="11650686" y="8794750"/>
            <a:ext cx="6185284" cy="869949"/>
          </a:xfrm>
          <a:prstGeom prst="rect">
            <a:avLst/>
          </a:prstGeom>
        </p:spPr>
        <p:txBody>
          <a:bodyPr anchor="t" rtlCol="false" tIns="0" lIns="0" bIns="0" rIns="0">
            <a:spAutoFit/>
          </a:bodyPr>
          <a:lstStyle/>
          <a:p>
            <a:pPr algn="ctr">
              <a:lnSpc>
                <a:spcPts val="3500"/>
              </a:lnSpc>
            </a:pPr>
            <a:r>
              <a:rPr lang="en-US" sz="2500">
                <a:solidFill>
                  <a:srgbClr val="FFFFFF"/>
                </a:solidFill>
                <a:latin typeface="DM Sans"/>
                <a:ea typeface="DM Sans"/>
                <a:cs typeface="DM Sans"/>
                <a:sym typeface="DM Sans"/>
              </a:rPr>
              <a:t>Acc to plot more than 10,000 users book in the last 10-15 days range.</a:t>
            </a:r>
          </a:p>
        </p:txBody>
      </p:sp>
      <p:sp>
        <p:nvSpPr>
          <p:cNvPr name="TextBox 10" id="10"/>
          <p:cNvSpPr txBox="true"/>
          <p:nvPr/>
        </p:nvSpPr>
        <p:spPr>
          <a:xfrm rot="0">
            <a:off x="6955829" y="6299420"/>
            <a:ext cx="3416228" cy="1746249"/>
          </a:xfrm>
          <a:prstGeom prst="rect">
            <a:avLst/>
          </a:prstGeom>
        </p:spPr>
        <p:txBody>
          <a:bodyPr anchor="t" rtlCol="false" tIns="0" lIns="0" bIns="0" rIns="0">
            <a:spAutoFit/>
          </a:bodyPr>
          <a:lstStyle/>
          <a:p>
            <a:pPr algn="ctr">
              <a:lnSpc>
                <a:spcPts val="3500"/>
              </a:lnSpc>
            </a:pPr>
            <a:r>
              <a:rPr lang="en-US" sz="2500">
                <a:solidFill>
                  <a:srgbClr val="FFFFFF"/>
                </a:solidFill>
                <a:latin typeface="DM Sans"/>
                <a:ea typeface="DM Sans"/>
                <a:cs typeface="DM Sans"/>
                <a:sym typeface="DM Sans"/>
              </a:rPr>
              <a:t>Almost 62%, 19% and 18% customers are late. mid and early bookers respectively.</a:t>
            </a:r>
          </a:p>
        </p:txBody>
      </p:sp>
      <p:sp>
        <p:nvSpPr>
          <p:cNvPr name="TextBox 11" id="11"/>
          <p:cNvSpPr txBox="true"/>
          <p:nvPr/>
        </p:nvSpPr>
        <p:spPr>
          <a:xfrm rot="0">
            <a:off x="14104120" y="1315938"/>
            <a:ext cx="3416228" cy="1308099"/>
          </a:xfrm>
          <a:prstGeom prst="rect">
            <a:avLst/>
          </a:prstGeom>
        </p:spPr>
        <p:txBody>
          <a:bodyPr anchor="t" rtlCol="false" tIns="0" lIns="0" bIns="0" rIns="0">
            <a:spAutoFit/>
          </a:bodyPr>
          <a:lstStyle/>
          <a:p>
            <a:pPr algn="ctr">
              <a:lnSpc>
                <a:spcPts val="3500"/>
              </a:lnSpc>
            </a:pPr>
            <a:r>
              <a:rPr lang="en-US" sz="2500">
                <a:solidFill>
                  <a:srgbClr val="FFFFFF"/>
                </a:solidFill>
                <a:latin typeface="DM Sans"/>
                <a:ea typeface="DM Sans"/>
                <a:cs typeface="DM Sans"/>
                <a:sym typeface="DM Sans"/>
              </a:rPr>
              <a:t>Urgency message for shorter lead times can be more effective.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E3137"/>
        </a:solidFill>
      </p:bgPr>
    </p:bg>
    <p:spTree>
      <p:nvGrpSpPr>
        <p:cNvPr id="1" name=""/>
        <p:cNvGrpSpPr/>
        <p:nvPr/>
      </p:nvGrpSpPr>
      <p:grpSpPr>
        <a:xfrm>
          <a:off x="0" y="0"/>
          <a:ext cx="0" cy="0"/>
          <a:chOff x="0" y="0"/>
          <a:chExt cx="0" cy="0"/>
        </a:xfrm>
      </p:grpSpPr>
      <p:sp>
        <p:nvSpPr>
          <p:cNvPr name="Freeform 2" id="2"/>
          <p:cNvSpPr/>
          <p:nvPr/>
        </p:nvSpPr>
        <p:spPr>
          <a:xfrm flipH="false" flipV="false" rot="0">
            <a:off x="263180" y="2322758"/>
            <a:ext cx="7362334" cy="4132363"/>
          </a:xfrm>
          <a:custGeom>
            <a:avLst/>
            <a:gdLst/>
            <a:ahLst/>
            <a:cxnLst/>
            <a:rect r="r" b="b" t="t" l="l"/>
            <a:pathLst>
              <a:path h="4132363" w="7362334">
                <a:moveTo>
                  <a:pt x="0" y="0"/>
                </a:moveTo>
                <a:lnTo>
                  <a:pt x="7362334" y="0"/>
                </a:lnTo>
                <a:lnTo>
                  <a:pt x="7362334" y="4132363"/>
                </a:lnTo>
                <a:lnTo>
                  <a:pt x="0" y="4132363"/>
                </a:lnTo>
                <a:lnTo>
                  <a:pt x="0" y="0"/>
                </a:lnTo>
                <a:close/>
              </a:path>
            </a:pathLst>
          </a:custGeom>
          <a:blipFill>
            <a:blip r:embed="rId2"/>
            <a:stretch>
              <a:fillRect l="-27230" t="-63860" r="-48625" b="-12376"/>
            </a:stretch>
          </a:blipFill>
        </p:spPr>
      </p:sp>
      <p:sp>
        <p:nvSpPr>
          <p:cNvPr name="Freeform 3" id="3"/>
          <p:cNvSpPr/>
          <p:nvPr/>
        </p:nvSpPr>
        <p:spPr>
          <a:xfrm flipH="false" flipV="false" rot="0">
            <a:off x="7901739" y="2260446"/>
            <a:ext cx="10150769" cy="5109505"/>
          </a:xfrm>
          <a:custGeom>
            <a:avLst/>
            <a:gdLst/>
            <a:ahLst/>
            <a:cxnLst/>
            <a:rect r="r" b="b" t="t" l="l"/>
            <a:pathLst>
              <a:path h="5109505" w="10150769">
                <a:moveTo>
                  <a:pt x="0" y="0"/>
                </a:moveTo>
                <a:lnTo>
                  <a:pt x="10150769" y="0"/>
                </a:lnTo>
                <a:lnTo>
                  <a:pt x="10150769" y="5109505"/>
                </a:lnTo>
                <a:lnTo>
                  <a:pt x="0" y="5109505"/>
                </a:lnTo>
                <a:lnTo>
                  <a:pt x="0" y="0"/>
                </a:lnTo>
                <a:close/>
              </a:path>
            </a:pathLst>
          </a:custGeom>
          <a:blipFill>
            <a:blip r:embed="rId3"/>
            <a:stretch>
              <a:fillRect l="-21171" t="-42059" r="-15554" b="-10729"/>
            </a:stretch>
          </a:blipFill>
        </p:spPr>
      </p:sp>
      <p:sp>
        <p:nvSpPr>
          <p:cNvPr name="TextBox 4" id="4"/>
          <p:cNvSpPr txBox="true"/>
          <p:nvPr/>
        </p:nvSpPr>
        <p:spPr>
          <a:xfrm rot="0">
            <a:off x="2224190" y="316231"/>
            <a:ext cx="12889111" cy="712469"/>
          </a:xfrm>
          <a:prstGeom prst="rect">
            <a:avLst/>
          </a:prstGeom>
        </p:spPr>
        <p:txBody>
          <a:bodyPr anchor="t" rtlCol="false" tIns="0" lIns="0" bIns="0" rIns="0">
            <a:spAutoFit/>
          </a:bodyPr>
          <a:lstStyle/>
          <a:p>
            <a:pPr algn="l">
              <a:lnSpc>
                <a:spcPts val="5880"/>
              </a:lnSpc>
            </a:pPr>
            <a:r>
              <a:rPr lang="en-US" sz="4200">
                <a:solidFill>
                  <a:srgbClr val="FFFFFF"/>
                </a:solidFill>
                <a:latin typeface="Playwrite US Modern"/>
                <a:ea typeface="Playwrite US Modern"/>
                <a:cs typeface="Playwrite US Modern"/>
                <a:sym typeface="Playwrite US Modern"/>
              </a:rPr>
              <a:t>Understanding ADR Behavior as per Lead Time</a:t>
            </a:r>
          </a:p>
        </p:txBody>
      </p:sp>
      <p:sp>
        <p:nvSpPr>
          <p:cNvPr name="TextBox 5" id="5"/>
          <p:cNvSpPr txBox="true"/>
          <p:nvPr/>
        </p:nvSpPr>
        <p:spPr>
          <a:xfrm rot="0">
            <a:off x="1028700" y="6721821"/>
            <a:ext cx="6099363" cy="3060699"/>
          </a:xfrm>
          <a:prstGeom prst="rect">
            <a:avLst/>
          </a:prstGeom>
        </p:spPr>
        <p:txBody>
          <a:bodyPr anchor="t" rtlCol="false" tIns="0" lIns="0" bIns="0" rIns="0">
            <a:spAutoFit/>
          </a:bodyPr>
          <a:lstStyle/>
          <a:p>
            <a:pPr algn="just">
              <a:lnSpc>
                <a:spcPts val="3500"/>
              </a:lnSpc>
            </a:pPr>
            <a:r>
              <a:rPr lang="en-US" sz="2500">
                <a:solidFill>
                  <a:srgbClr val="FFFFFF"/>
                </a:solidFill>
                <a:latin typeface="DM Sans"/>
                <a:ea typeface="DM Sans"/>
                <a:cs typeface="DM Sans"/>
                <a:sym typeface="DM Sans"/>
              </a:rPr>
              <a:t>This plot examines whether prices naturally increase as the check-in date approaches. However, the data reveals that ADR actually drops for last-minute bookers and remains stable for mid and early bookers. This indicates that there is no significant price fluctuation over time,.</a:t>
            </a:r>
          </a:p>
        </p:txBody>
      </p:sp>
      <p:sp>
        <p:nvSpPr>
          <p:cNvPr name="TextBox 6" id="6"/>
          <p:cNvSpPr txBox="true"/>
          <p:nvPr/>
        </p:nvSpPr>
        <p:spPr>
          <a:xfrm rot="0">
            <a:off x="3492581" y="1295246"/>
            <a:ext cx="10977789" cy="431799"/>
          </a:xfrm>
          <a:prstGeom prst="rect">
            <a:avLst/>
          </a:prstGeom>
        </p:spPr>
        <p:txBody>
          <a:bodyPr anchor="t" rtlCol="false" tIns="0" lIns="0" bIns="0" rIns="0">
            <a:spAutoFit/>
          </a:bodyPr>
          <a:lstStyle/>
          <a:p>
            <a:pPr algn="ctr">
              <a:lnSpc>
                <a:spcPts val="3500"/>
              </a:lnSpc>
            </a:pPr>
            <a:r>
              <a:rPr lang="en-US" sz="2500">
                <a:solidFill>
                  <a:srgbClr val="FFFFFF"/>
                </a:solidFill>
                <a:latin typeface="DM Sans"/>
                <a:ea typeface="DM Sans"/>
                <a:cs typeface="DM Sans"/>
                <a:sym typeface="DM Sans"/>
              </a:rPr>
              <a:t>This plot is to understand what factors actually affect price movements.</a:t>
            </a:r>
          </a:p>
        </p:txBody>
      </p:sp>
      <p:sp>
        <p:nvSpPr>
          <p:cNvPr name="TextBox 7" id="7"/>
          <p:cNvSpPr txBox="true"/>
          <p:nvPr/>
        </p:nvSpPr>
        <p:spPr>
          <a:xfrm rot="0">
            <a:off x="8073640" y="7950201"/>
            <a:ext cx="10214360" cy="1308099"/>
          </a:xfrm>
          <a:prstGeom prst="rect">
            <a:avLst/>
          </a:prstGeom>
        </p:spPr>
        <p:txBody>
          <a:bodyPr anchor="t" rtlCol="false" tIns="0" lIns="0" bIns="0" rIns="0">
            <a:spAutoFit/>
          </a:bodyPr>
          <a:lstStyle/>
          <a:p>
            <a:pPr algn="l" marL="539754" indent="-269877" lvl="1">
              <a:lnSpc>
                <a:spcPts val="3500"/>
              </a:lnSpc>
              <a:buFont typeface="Arial"/>
              <a:buChar char="•"/>
            </a:pPr>
            <a:r>
              <a:rPr lang="en-US" sz="2500">
                <a:solidFill>
                  <a:srgbClr val="FFFFFF"/>
                </a:solidFill>
                <a:latin typeface="DM Sans"/>
                <a:ea typeface="DM Sans"/>
                <a:cs typeface="DM Sans"/>
                <a:sym typeface="DM Sans"/>
              </a:rPr>
              <a:t>City A &amp; City D is expensive comparative to CITY B, C &amp; E.</a:t>
            </a:r>
          </a:p>
          <a:p>
            <a:pPr algn="l" marL="539754" indent="-269877" lvl="1">
              <a:lnSpc>
                <a:spcPts val="3500"/>
              </a:lnSpc>
              <a:buFont typeface="Arial"/>
              <a:buChar char="•"/>
            </a:pPr>
            <a:r>
              <a:rPr lang="en-US" sz="2500">
                <a:solidFill>
                  <a:srgbClr val="FFFFFF"/>
                </a:solidFill>
                <a:latin typeface="DM Sans"/>
                <a:ea typeface="DM Sans"/>
                <a:cs typeface="DM Sans"/>
                <a:sym typeface="DM Sans"/>
              </a:rPr>
              <a:t>Last minute bookings are less costly comparative to early bookings.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E3137"/>
        </a:solidFill>
      </p:bgPr>
    </p:bg>
    <p:spTree>
      <p:nvGrpSpPr>
        <p:cNvPr id="1" name=""/>
        <p:cNvGrpSpPr/>
        <p:nvPr/>
      </p:nvGrpSpPr>
      <p:grpSpPr>
        <a:xfrm>
          <a:off x="0" y="0"/>
          <a:ext cx="0" cy="0"/>
          <a:chOff x="0" y="0"/>
          <a:chExt cx="0" cy="0"/>
        </a:xfrm>
      </p:grpSpPr>
      <p:sp>
        <p:nvSpPr>
          <p:cNvPr name="Freeform 2" id="2"/>
          <p:cNvSpPr/>
          <p:nvPr/>
        </p:nvSpPr>
        <p:spPr>
          <a:xfrm flipH="false" flipV="false" rot="0">
            <a:off x="325198" y="1409781"/>
            <a:ext cx="8685452" cy="4061719"/>
          </a:xfrm>
          <a:custGeom>
            <a:avLst/>
            <a:gdLst/>
            <a:ahLst/>
            <a:cxnLst/>
            <a:rect r="r" b="b" t="t" l="l"/>
            <a:pathLst>
              <a:path h="4061719" w="8685452">
                <a:moveTo>
                  <a:pt x="0" y="0"/>
                </a:moveTo>
                <a:lnTo>
                  <a:pt x="8685452" y="0"/>
                </a:lnTo>
                <a:lnTo>
                  <a:pt x="8685452" y="4061719"/>
                </a:lnTo>
                <a:lnTo>
                  <a:pt x="0" y="4061719"/>
                </a:lnTo>
                <a:lnTo>
                  <a:pt x="0" y="0"/>
                </a:lnTo>
                <a:close/>
              </a:path>
            </a:pathLst>
          </a:custGeom>
          <a:blipFill>
            <a:blip r:embed="rId2"/>
            <a:stretch>
              <a:fillRect l="-21000" t="-46758" r="-16020" b="-18055"/>
            </a:stretch>
          </a:blipFill>
        </p:spPr>
      </p:sp>
      <p:sp>
        <p:nvSpPr>
          <p:cNvPr name="Freeform 3" id="3"/>
          <p:cNvSpPr/>
          <p:nvPr/>
        </p:nvSpPr>
        <p:spPr>
          <a:xfrm flipH="false" flipV="false" rot="0">
            <a:off x="9191625" y="5679645"/>
            <a:ext cx="5761640" cy="2698201"/>
          </a:xfrm>
          <a:custGeom>
            <a:avLst/>
            <a:gdLst/>
            <a:ahLst/>
            <a:cxnLst/>
            <a:rect r="r" b="b" t="t" l="l"/>
            <a:pathLst>
              <a:path h="2698201" w="5761640">
                <a:moveTo>
                  <a:pt x="0" y="0"/>
                </a:moveTo>
                <a:lnTo>
                  <a:pt x="5761640" y="0"/>
                </a:lnTo>
                <a:lnTo>
                  <a:pt x="5761640" y="2698201"/>
                </a:lnTo>
                <a:lnTo>
                  <a:pt x="0" y="2698201"/>
                </a:lnTo>
                <a:lnTo>
                  <a:pt x="0" y="0"/>
                </a:lnTo>
                <a:close/>
              </a:path>
            </a:pathLst>
          </a:custGeom>
          <a:blipFill>
            <a:blip r:embed="rId3"/>
            <a:stretch>
              <a:fillRect l="-37477" t="-168880" r="-117297" b="-37140"/>
            </a:stretch>
          </a:blipFill>
        </p:spPr>
      </p:sp>
      <p:sp>
        <p:nvSpPr>
          <p:cNvPr name="Freeform 4" id="4"/>
          <p:cNvSpPr/>
          <p:nvPr/>
        </p:nvSpPr>
        <p:spPr>
          <a:xfrm flipH="false" flipV="false" rot="0">
            <a:off x="422563" y="5947750"/>
            <a:ext cx="8490722" cy="3751672"/>
          </a:xfrm>
          <a:custGeom>
            <a:avLst/>
            <a:gdLst/>
            <a:ahLst/>
            <a:cxnLst/>
            <a:rect r="r" b="b" t="t" l="l"/>
            <a:pathLst>
              <a:path h="3751672" w="8490722">
                <a:moveTo>
                  <a:pt x="0" y="0"/>
                </a:moveTo>
                <a:lnTo>
                  <a:pt x="8490722" y="0"/>
                </a:lnTo>
                <a:lnTo>
                  <a:pt x="8490722" y="3751672"/>
                </a:lnTo>
                <a:lnTo>
                  <a:pt x="0" y="3751672"/>
                </a:lnTo>
                <a:lnTo>
                  <a:pt x="0" y="0"/>
                </a:lnTo>
                <a:close/>
              </a:path>
            </a:pathLst>
          </a:custGeom>
          <a:blipFill>
            <a:blip r:embed="rId4"/>
            <a:stretch>
              <a:fillRect l="-21541" t="-55294" r="-14696" b="-18142"/>
            </a:stretch>
          </a:blipFill>
        </p:spPr>
      </p:sp>
      <p:sp>
        <p:nvSpPr>
          <p:cNvPr name="Freeform 5" id="5"/>
          <p:cNvSpPr/>
          <p:nvPr/>
        </p:nvSpPr>
        <p:spPr>
          <a:xfrm flipH="false" flipV="false" rot="0">
            <a:off x="9392074" y="1420711"/>
            <a:ext cx="8657801" cy="3925560"/>
          </a:xfrm>
          <a:custGeom>
            <a:avLst/>
            <a:gdLst/>
            <a:ahLst/>
            <a:cxnLst/>
            <a:rect r="r" b="b" t="t" l="l"/>
            <a:pathLst>
              <a:path h="3925560" w="8657801">
                <a:moveTo>
                  <a:pt x="0" y="0"/>
                </a:moveTo>
                <a:lnTo>
                  <a:pt x="8657801" y="0"/>
                </a:lnTo>
                <a:lnTo>
                  <a:pt x="8657801" y="3925559"/>
                </a:lnTo>
                <a:lnTo>
                  <a:pt x="0" y="3925559"/>
                </a:lnTo>
                <a:lnTo>
                  <a:pt x="0" y="0"/>
                </a:lnTo>
                <a:close/>
              </a:path>
            </a:pathLst>
          </a:custGeom>
          <a:blipFill>
            <a:blip r:embed="rId5"/>
            <a:stretch>
              <a:fillRect l="-20813" t="-50620" r="-16113" b="-19250"/>
            </a:stretch>
          </a:blipFill>
        </p:spPr>
      </p:sp>
      <p:sp>
        <p:nvSpPr>
          <p:cNvPr name="TextBox 6" id="6"/>
          <p:cNvSpPr txBox="true"/>
          <p:nvPr/>
        </p:nvSpPr>
        <p:spPr>
          <a:xfrm rot="0">
            <a:off x="629293" y="151130"/>
            <a:ext cx="15671495" cy="778510"/>
          </a:xfrm>
          <a:prstGeom prst="rect">
            <a:avLst/>
          </a:prstGeom>
        </p:spPr>
        <p:txBody>
          <a:bodyPr anchor="t" rtlCol="false" tIns="0" lIns="0" bIns="0" rIns="0">
            <a:spAutoFit/>
          </a:bodyPr>
          <a:lstStyle/>
          <a:p>
            <a:pPr algn="ctr">
              <a:lnSpc>
                <a:spcPts val="6440"/>
              </a:lnSpc>
            </a:pPr>
            <a:r>
              <a:rPr lang="en-US" sz="4600">
                <a:solidFill>
                  <a:srgbClr val="FFFFFF"/>
                </a:solidFill>
                <a:latin typeface="Playwrite US Modern"/>
                <a:ea typeface="Playwrite US Modern"/>
                <a:cs typeface="Playwrite US Modern"/>
                <a:sym typeface="Playwrite US Modern"/>
              </a:rPr>
              <a:t>ADR Trend over Accomodation type</a:t>
            </a:r>
          </a:p>
        </p:txBody>
      </p:sp>
      <p:sp>
        <p:nvSpPr>
          <p:cNvPr name="TextBox 7" id="7"/>
          <p:cNvSpPr txBox="true"/>
          <p:nvPr/>
        </p:nvSpPr>
        <p:spPr>
          <a:xfrm rot="0">
            <a:off x="10468754" y="8485505"/>
            <a:ext cx="7581121" cy="1526540"/>
          </a:xfrm>
          <a:prstGeom prst="rect">
            <a:avLst/>
          </a:prstGeom>
        </p:spPr>
        <p:txBody>
          <a:bodyPr anchor="t" rtlCol="false" tIns="0" lIns="0" bIns="0" rIns="0">
            <a:spAutoFit/>
          </a:bodyPr>
          <a:lstStyle/>
          <a:p>
            <a:pPr algn="just">
              <a:lnSpc>
                <a:spcPts val="4060"/>
              </a:lnSpc>
            </a:pPr>
            <a:r>
              <a:rPr lang="en-US" sz="2900">
                <a:solidFill>
                  <a:srgbClr val="FFFFFF"/>
                </a:solidFill>
                <a:latin typeface="Canva Sans"/>
                <a:ea typeface="Canva Sans"/>
                <a:cs typeface="Canva Sans"/>
                <a:sym typeface="Canva Sans"/>
              </a:rPr>
              <a:t>Hostel, Hotel, Serviced appartment, Guest hoouse, Resorts have more bookings comparative to other accomodation type.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E3137"/>
        </a:solidFill>
      </p:bgPr>
    </p:bg>
    <p:spTree>
      <p:nvGrpSpPr>
        <p:cNvPr id="1" name=""/>
        <p:cNvGrpSpPr/>
        <p:nvPr/>
      </p:nvGrpSpPr>
      <p:grpSpPr>
        <a:xfrm>
          <a:off x="0" y="0"/>
          <a:ext cx="0" cy="0"/>
          <a:chOff x="0" y="0"/>
          <a:chExt cx="0" cy="0"/>
        </a:xfrm>
      </p:grpSpPr>
      <p:sp>
        <p:nvSpPr>
          <p:cNvPr name="Freeform 2" id="2"/>
          <p:cNvSpPr/>
          <p:nvPr/>
        </p:nvSpPr>
        <p:spPr>
          <a:xfrm flipH="false" flipV="false" rot="0">
            <a:off x="278218" y="2699251"/>
            <a:ext cx="10643100" cy="5630442"/>
          </a:xfrm>
          <a:custGeom>
            <a:avLst/>
            <a:gdLst/>
            <a:ahLst/>
            <a:cxnLst/>
            <a:rect r="r" b="b" t="t" l="l"/>
            <a:pathLst>
              <a:path h="5630442" w="10643100">
                <a:moveTo>
                  <a:pt x="0" y="0"/>
                </a:moveTo>
                <a:lnTo>
                  <a:pt x="10643100" y="0"/>
                </a:lnTo>
                <a:lnTo>
                  <a:pt x="10643100" y="5630442"/>
                </a:lnTo>
                <a:lnTo>
                  <a:pt x="0" y="5630442"/>
                </a:lnTo>
                <a:lnTo>
                  <a:pt x="0" y="0"/>
                </a:lnTo>
                <a:close/>
              </a:path>
            </a:pathLst>
          </a:custGeom>
          <a:blipFill>
            <a:blip r:embed="rId2"/>
            <a:stretch>
              <a:fillRect l="-29440" t="-74508" r="-73600" b="-41381"/>
            </a:stretch>
          </a:blipFill>
        </p:spPr>
      </p:sp>
      <p:sp>
        <p:nvSpPr>
          <p:cNvPr name="Freeform 3" id="3"/>
          <p:cNvSpPr/>
          <p:nvPr/>
        </p:nvSpPr>
        <p:spPr>
          <a:xfrm flipH="false" flipV="false" rot="0">
            <a:off x="4888151" y="4622272"/>
            <a:ext cx="2109454" cy="955671"/>
          </a:xfrm>
          <a:custGeom>
            <a:avLst/>
            <a:gdLst/>
            <a:ahLst/>
            <a:cxnLst/>
            <a:rect r="r" b="b" t="t" l="l"/>
            <a:pathLst>
              <a:path h="955671" w="2109454">
                <a:moveTo>
                  <a:pt x="0" y="0"/>
                </a:moveTo>
                <a:lnTo>
                  <a:pt x="2109454" y="0"/>
                </a:lnTo>
                <a:lnTo>
                  <a:pt x="2109454" y="955671"/>
                </a:lnTo>
                <a:lnTo>
                  <a:pt x="0" y="955671"/>
                </a:lnTo>
                <a:lnTo>
                  <a:pt x="0" y="0"/>
                </a:lnTo>
                <a:close/>
              </a:path>
            </a:pathLst>
          </a:custGeom>
          <a:blipFill>
            <a:blip r:embed="rId3"/>
            <a:stretch>
              <a:fillRect l="-164949" t="-576556" r="-760119" b="-596177"/>
            </a:stretch>
          </a:blipFill>
        </p:spPr>
      </p:sp>
      <p:sp>
        <p:nvSpPr>
          <p:cNvPr name="TextBox 4" id="4"/>
          <p:cNvSpPr txBox="true"/>
          <p:nvPr/>
        </p:nvSpPr>
        <p:spPr>
          <a:xfrm rot="0">
            <a:off x="2332846" y="377836"/>
            <a:ext cx="14599087" cy="887095"/>
          </a:xfrm>
          <a:prstGeom prst="rect">
            <a:avLst/>
          </a:prstGeom>
        </p:spPr>
        <p:txBody>
          <a:bodyPr anchor="t" rtlCol="false" tIns="0" lIns="0" bIns="0" rIns="0">
            <a:spAutoFit/>
          </a:bodyPr>
          <a:lstStyle/>
          <a:p>
            <a:pPr algn="l">
              <a:lnSpc>
                <a:spcPts val="7279"/>
              </a:lnSpc>
            </a:pPr>
            <a:r>
              <a:rPr lang="en-US" sz="5199">
                <a:solidFill>
                  <a:srgbClr val="FFFFFF"/>
                </a:solidFill>
                <a:latin typeface="Playwrite US Modern"/>
                <a:ea typeface="Playwrite US Modern"/>
                <a:cs typeface="Playwrite US Modern"/>
                <a:sym typeface="Playwrite US Modern"/>
              </a:rPr>
              <a:t>ADR Trends: Late vs. Mid vs. Early Bookers</a:t>
            </a:r>
          </a:p>
        </p:txBody>
      </p:sp>
      <p:sp>
        <p:nvSpPr>
          <p:cNvPr name="TextBox 5" id="5"/>
          <p:cNvSpPr txBox="true"/>
          <p:nvPr/>
        </p:nvSpPr>
        <p:spPr>
          <a:xfrm rot="0">
            <a:off x="503362" y="8661751"/>
            <a:ext cx="10833210" cy="1057274"/>
          </a:xfrm>
          <a:prstGeom prst="rect">
            <a:avLst/>
          </a:prstGeom>
        </p:spPr>
        <p:txBody>
          <a:bodyPr anchor="t" rtlCol="false" tIns="0" lIns="0" bIns="0" rIns="0">
            <a:spAutoFit/>
          </a:bodyPr>
          <a:lstStyle/>
          <a:p>
            <a:pPr algn="l">
              <a:lnSpc>
                <a:spcPts val="4200"/>
              </a:lnSpc>
              <a:spcBef>
                <a:spcPct val="0"/>
              </a:spcBef>
            </a:pPr>
            <a:r>
              <a:rPr lang="en-US" sz="3000">
                <a:solidFill>
                  <a:srgbClr val="FFFFFF"/>
                </a:solidFill>
                <a:latin typeface="DM Sans"/>
                <a:ea typeface="DM Sans"/>
                <a:cs typeface="DM Sans"/>
                <a:sym typeface="DM Sans"/>
              </a:rPr>
              <a:t>This plot examines how pricing differs for Early (30+ days), Mid (15-29 days), and Late (0-14 days) bookers.</a:t>
            </a:r>
          </a:p>
        </p:txBody>
      </p:sp>
      <p:sp>
        <p:nvSpPr>
          <p:cNvPr name="TextBox 6" id="6"/>
          <p:cNvSpPr txBox="true"/>
          <p:nvPr/>
        </p:nvSpPr>
        <p:spPr>
          <a:xfrm rot="0">
            <a:off x="11336573" y="3637799"/>
            <a:ext cx="6852415" cy="5620501"/>
          </a:xfrm>
          <a:prstGeom prst="rect">
            <a:avLst/>
          </a:prstGeom>
        </p:spPr>
        <p:txBody>
          <a:bodyPr anchor="t" rtlCol="false" tIns="0" lIns="0" bIns="0" rIns="0">
            <a:spAutoFit/>
          </a:bodyPr>
          <a:lstStyle/>
          <a:p>
            <a:pPr algn="l">
              <a:lnSpc>
                <a:spcPts val="4034"/>
              </a:lnSpc>
              <a:spcBef>
                <a:spcPct val="0"/>
              </a:spcBef>
            </a:pPr>
            <a:r>
              <a:rPr lang="en-US" sz="2882">
                <a:solidFill>
                  <a:srgbClr val="FFFFFF"/>
                </a:solidFill>
                <a:latin typeface="DM Sans"/>
                <a:ea typeface="DM Sans"/>
                <a:cs typeface="DM Sans"/>
                <a:sym typeface="DM Sans"/>
              </a:rPr>
              <a:t>Acc to data the ADR is lower for late bookers, hotels may be offering discounts to fill empty rooms. Late bookers are paying less comparative to early bookers which suggest that the pricing strategy could involve higher rates for early bookers, as they may prioritize securing their booking in advance.On an average 137% ADR IN USD is paid by late bookers, 163 by mid and 169 by early.</a:t>
            </a:r>
          </a:p>
        </p:txBody>
      </p:sp>
      <p:sp>
        <p:nvSpPr>
          <p:cNvPr name="TextBox 7" id="7"/>
          <p:cNvSpPr txBox="true"/>
          <p:nvPr/>
        </p:nvSpPr>
        <p:spPr>
          <a:xfrm rot="0">
            <a:off x="11336573" y="2427105"/>
            <a:ext cx="4375785"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Assumptions:</a:t>
            </a:r>
          </a:p>
        </p:txBody>
      </p:sp>
      <p:sp>
        <p:nvSpPr>
          <p:cNvPr name="TextBox 8" id="8"/>
          <p:cNvSpPr txBox="true"/>
          <p:nvPr/>
        </p:nvSpPr>
        <p:spPr>
          <a:xfrm rot="0">
            <a:off x="2872415" y="1492386"/>
            <a:ext cx="13519948" cy="706119"/>
          </a:xfrm>
          <a:prstGeom prst="rect">
            <a:avLst/>
          </a:prstGeom>
        </p:spPr>
        <p:txBody>
          <a:bodyPr anchor="t" rtlCol="false" tIns="0" lIns="0" bIns="0" rIns="0">
            <a:spAutoFit/>
          </a:bodyPr>
          <a:lstStyle/>
          <a:p>
            <a:pPr algn="l">
              <a:lnSpc>
                <a:spcPts val="5600"/>
              </a:lnSpc>
              <a:spcBef>
                <a:spcPct val="0"/>
              </a:spcBef>
            </a:pPr>
            <a:r>
              <a:rPr lang="en-US" b="true" sz="4000" spc="380">
                <a:solidFill>
                  <a:srgbClr val="FFFFFF"/>
                </a:solidFill>
                <a:latin typeface="Bebas Neue Bold"/>
                <a:ea typeface="Bebas Neue Bold"/>
                <a:cs typeface="Bebas Neue Bold"/>
                <a:sym typeface="Bebas Neue Bold"/>
              </a:rPr>
              <a:t>"Discount-Based Urgency Messages May Perform Better Here.”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E3137"/>
        </a:solidFill>
      </p:bgPr>
    </p:bg>
    <p:spTree>
      <p:nvGrpSpPr>
        <p:cNvPr id="1" name=""/>
        <p:cNvGrpSpPr/>
        <p:nvPr/>
      </p:nvGrpSpPr>
      <p:grpSpPr>
        <a:xfrm>
          <a:off x="0" y="0"/>
          <a:ext cx="0" cy="0"/>
          <a:chOff x="0" y="0"/>
          <a:chExt cx="0" cy="0"/>
        </a:xfrm>
      </p:grpSpPr>
      <p:sp>
        <p:nvSpPr>
          <p:cNvPr name="Freeform 2" id="2"/>
          <p:cNvSpPr/>
          <p:nvPr/>
        </p:nvSpPr>
        <p:spPr>
          <a:xfrm flipH="false" flipV="false" rot="0">
            <a:off x="285503" y="2162643"/>
            <a:ext cx="9146231" cy="5841178"/>
          </a:xfrm>
          <a:custGeom>
            <a:avLst/>
            <a:gdLst/>
            <a:ahLst/>
            <a:cxnLst/>
            <a:rect r="r" b="b" t="t" l="l"/>
            <a:pathLst>
              <a:path h="5841178" w="9146231">
                <a:moveTo>
                  <a:pt x="0" y="0"/>
                </a:moveTo>
                <a:lnTo>
                  <a:pt x="9146231" y="0"/>
                </a:lnTo>
                <a:lnTo>
                  <a:pt x="9146231" y="5841177"/>
                </a:lnTo>
                <a:lnTo>
                  <a:pt x="0" y="5841177"/>
                </a:lnTo>
                <a:lnTo>
                  <a:pt x="0" y="0"/>
                </a:lnTo>
                <a:close/>
              </a:path>
            </a:pathLst>
          </a:custGeom>
          <a:blipFill>
            <a:blip r:embed="rId2"/>
            <a:stretch>
              <a:fillRect l="-25081" t="-37502" r="-41493" b="-9212"/>
            </a:stretch>
          </a:blipFill>
        </p:spPr>
      </p:sp>
      <p:sp>
        <p:nvSpPr>
          <p:cNvPr name="TextBox 3" id="3"/>
          <p:cNvSpPr txBox="true"/>
          <p:nvPr/>
        </p:nvSpPr>
        <p:spPr>
          <a:xfrm rot="0">
            <a:off x="3952038" y="394203"/>
            <a:ext cx="10201156" cy="887095"/>
          </a:xfrm>
          <a:prstGeom prst="rect">
            <a:avLst/>
          </a:prstGeom>
        </p:spPr>
        <p:txBody>
          <a:bodyPr anchor="t" rtlCol="false" tIns="0" lIns="0" bIns="0" rIns="0">
            <a:spAutoFit/>
          </a:bodyPr>
          <a:lstStyle/>
          <a:p>
            <a:pPr algn="l">
              <a:lnSpc>
                <a:spcPts val="7279"/>
              </a:lnSpc>
            </a:pPr>
            <a:r>
              <a:rPr lang="en-US" sz="5199">
                <a:solidFill>
                  <a:srgbClr val="FFFFFF"/>
                </a:solidFill>
                <a:latin typeface="Playwrite US Modern"/>
                <a:ea typeface="Playwrite US Modern"/>
                <a:cs typeface="Playwrite US Modern"/>
                <a:sym typeface="Playwrite US Modern"/>
              </a:rPr>
              <a:t>Seasonality Variations in ADR</a:t>
            </a:r>
          </a:p>
        </p:txBody>
      </p:sp>
      <p:sp>
        <p:nvSpPr>
          <p:cNvPr name="TextBox 4" id="4"/>
          <p:cNvSpPr txBox="true"/>
          <p:nvPr/>
        </p:nvSpPr>
        <p:spPr>
          <a:xfrm rot="0">
            <a:off x="9957860" y="2073768"/>
            <a:ext cx="4375785"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Assumptions:</a:t>
            </a:r>
          </a:p>
        </p:txBody>
      </p:sp>
      <p:sp>
        <p:nvSpPr>
          <p:cNvPr name="TextBox 5" id="5"/>
          <p:cNvSpPr txBox="true"/>
          <p:nvPr/>
        </p:nvSpPr>
        <p:spPr>
          <a:xfrm rot="0">
            <a:off x="10547594" y="3230167"/>
            <a:ext cx="7268349" cy="2980690"/>
          </a:xfrm>
          <a:prstGeom prst="rect">
            <a:avLst/>
          </a:prstGeom>
        </p:spPr>
        <p:txBody>
          <a:bodyPr anchor="t" rtlCol="false" tIns="0" lIns="0" bIns="0" rIns="0">
            <a:spAutoFit/>
          </a:bodyPr>
          <a:lstStyle/>
          <a:p>
            <a:pPr algn="just">
              <a:lnSpc>
                <a:spcPts val="4759"/>
              </a:lnSpc>
            </a:pPr>
            <a:r>
              <a:rPr lang="en-US" sz="3399">
                <a:solidFill>
                  <a:srgbClr val="FFFFFF"/>
                </a:solidFill>
                <a:latin typeface="DM Sans"/>
                <a:ea typeface="DM Sans"/>
                <a:cs typeface="DM Sans"/>
                <a:sym typeface="DM Sans"/>
              </a:rPr>
              <a:t>"ADR fluctuates, showing noticeable drops in certain months, indicating seasonality—higher ADR in peak months and lower ADR in low-demand periods."</a:t>
            </a:r>
          </a:p>
        </p:txBody>
      </p:sp>
      <p:sp>
        <p:nvSpPr>
          <p:cNvPr name="TextBox 6" id="6"/>
          <p:cNvSpPr txBox="true"/>
          <p:nvPr/>
        </p:nvSpPr>
        <p:spPr>
          <a:xfrm rot="0">
            <a:off x="10015010" y="6477557"/>
            <a:ext cx="3750588" cy="887095"/>
          </a:xfrm>
          <a:prstGeom prst="rect">
            <a:avLst/>
          </a:prstGeom>
        </p:spPr>
        <p:txBody>
          <a:bodyPr anchor="t" rtlCol="false" tIns="0" lIns="0" bIns="0" rIns="0">
            <a:spAutoFit/>
          </a:bodyPr>
          <a:lstStyle/>
          <a:p>
            <a:pPr algn="ctr">
              <a:lnSpc>
                <a:spcPts val="7279"/>
              </a:lnSpc>
            </a:pPr>
            <a:r>
              <a:rPr lang="en-US" sz="5199" b="true">
                <a:solidFill>
                  <a:srgbClr val="FFFFFF"/>
                </a:solidFill>
                <a:latin typeface="Canva Sans Bold"/>
                <a:ea typeface="Canva Sans Bold"/>
                <a:cs typeface="Canva Sans Bold"/>
                <a:sym typeface="Canva Sans Bold"/>
              </a:rPr>
              <a:t>Suggestion:</a:t>
            </a:r>
          </a:p>
        </p:txBody>
      </p:sp>
      <p:sp>
        <p:nvSpPr>
          <p:cNvPr name="TextBox 7" id="7"/>
          <p:cNvSpPr txBox="true"/>
          <p:nvPr/>
        </p:nvSpPr>
        <p:spPr>
          <a:xfrm rot="0">
            <a:off x="11097630" y="7453630"/>
            <a:ext cx="6972013" cy="2380615"/>
          </a:xfrm>
          <a:prstGeom prst="rect">
            <a:avLst/>
          </a:prstGeom>
        </p:spPr>
        <p:txBody>
          <a:bodyPr anchor="t" rtlCol="false" tIns="0" lIns="0" bIns="0" rIns="0">
            <a:spAutoFit/>
          </a:bodyPr>
          <a:lstStyle/>
          <a:p>
            <a:pPr algn="ctr">
              <a:lnSpc>
                <a:spcPts val="4759"/>
              </a:lnSpc>
            </a:pPr>
            <a:r>
              <a:rPr lang="en-US" sz="3399">
                <a:solidFill>
                  <a:srgbClr val="FFFFFF"/>
                </a:solidFill>
                <a:latin typeface="DM Sans"/>
                <a:ea typeface="DM Sans"/>
                <a:cs typeface="DM Sans"/>
                <a:sym typeface="DM Sans"/>
              </a:rPr>
              <a:t> Consider seasonal promotions based on monthly ADR trends, targeting months with lower ADR (e.g., November, December).</a:t>
            </a:r>
          </a:p>
        </p:txBody>
      </p:sp>
      <p:sp>
        <p:nvSpPr>
          <p:cNvPr name="TextBox 8" id="8"/>
          <p:cNvSpPr txBox="true"/>
          <p:nvPr/>
        </p:nvSpPr>
        <p:spPr>
          <a:xfrm rot="0">
            <a:off x="741270" y="8634730"/>
            <a:ext cx="8402730" cy="1180465"/>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ea typeface="Canva Sans"/>
                <a:cs typeface="Canva Sans"/>
                <a:sym typeface="Canva Sans"/>
              </a:rPr>
              <a:t>Acc to data: Nov is low-demand month comparative to Oct and Dec months.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DAGeXi31idM</dc:identifier>
  <dcterms:modified xsi:type="dcterms:W3CDTF">2011-08-01T06:04:30Z</dcterms:modified>
  <cp:revision>1</cp:revision>
  <dc:title>Project Brief Deck.</dc:title>
</cp:coreProperties>
</file>